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83"/>
  </p:notesMasterIdLst>
  <p:sldIdLst>
    <p:sldId id="289" r:id="rId2"/>
    <p:sldId id="257" r:id="rId3"/>
    <p:sldId id="306" r:id="rId4"/>
    <p:sldId id="302" r:id="rId5"/>
    <p:sldId id="384" r:id="rId6"/>
    <p:sldId id="386" r:id="rId7"/>
    <p:sldId id="385" r:id="rId8"/>
    <p:sldId id="399" r:id="rId9"/>
    <p:sldId id="330" r:id="rId10"/>
    <p:sldId id="403" r:id="rId11"/>
    <p:sldId id="401" r:id="rId12"/>
    <p:sldId id="402" r:id="rId13"/>
    <p:sldId id="267" r:id="rId14"/>
    <p:sldId id="269" r:id="rId15"/>
    <p:sldId id="369" r:id="rId16"/>
    <p:sldId id="423" r:id="rId17"/>
    <p:sldId id="428" r:id="rId18"/>
    <p:sldId id="430" r:id="rId19"/>
    <p:sldId id="371" r:id="rId20"/>
    <p:sldId id="294" r:id="rId21"/>
    <p:sldId id="295" r:id="rId22"/>
    <p:sldId id="370" r:id="rId23"/>
    <p:sldId id="313" r:id="rId24"/>
    <p:sldId id="331" r:id="rId25"/>
    <p:sldId id="372" r:id="rId26"/>
    <p:sldId id="333" r:id="rId27"/>
    <p:sldId id="297" r:id="rId28"/>
    <p:sldId id="298" r:id="rId29"/>
    <p:sldId id="373" r:id="rId30"/>
    <p:sldId id="315" r:id="rId31"/>
    <p:sldId id="358" r:id="rId32"/>
    <p:sldId id="301" r:id="rId33"/>
    <p:sldId id="388" r:id="rId34"/>
    <p:sldId id="321" r:id="rId35"/>
    <p:sldId id="397" r:id="rId36"/>
    <p:sldId id="398" r:id="rId37"/>
    <p:sldId id="390" r:id="rId38"/>
    <p:sldId id="316" r:id="rId39"/>
    <p:sldId id="389" r:id="rId40"/>
    <p:sldId id="360" r:id="rId41"/>
    <p:sldId id="432" r:id="rId42"/>
    <p:sldId id="433" r:id="rId43"/>
    <p:sldId id="391" r:id="rId44"/>
    <p:sldId id="338" r:id="rId45"/>
    <p:sldId id="340" r:id="rId46"/>
    <p:sldId id="339" r:id="rId47"/>
    <p:sldId id="357" r:id="rId48"/>
    <p:sldId id="342" r:id="rId49"/>
    <p:sldId id="343" r:id="rId50"/>
    <p:sldId id="393" r:id="rId51"/>
    <p:sldId id="392" r:id="rId52"/>
    <p:sldId id="407" r:id="rId53"/>
    <p:sldId id="319" r:id="rId54"/>
    <p:sldId id="415" r:id="rId55"/>
    <p:sldId id="416" r:id="rId56"/>
    <p:sldId id="413" r:id="rId57"/>
    <p:sldId id="411" r:id="rId58"/>
    <p:sldId id="418" r:id="rId59"/>
    <p:sldId id="419" r:id="rId60"/>
    <p:sldId id="347" r:id="rId61"/>
    <p:sldId id="420" r:id="rId62"/>
    <p:sldId id="324" r:id="rId63"/>
    <p:sldId id="320" r:id="rId64"/>
    <p:sldId id="421" r:id="rId65"/>
    <p:sldId id="431" r:id="rId66"/>
    <p:sldId id="375" r:id="rId67"/>
    <p:sldId id="309" r:id="rId68"/>
    <p:sldId id="290" r:id="rId69"/>
    <p:sldId id="376" r:id="rId70"/>
    <p:sldId id="377" r:id="rId71"/>
    <p:sldId id="378" r:id="rId72"/>
    <p:sldId id="435" r:id="rId73"/>
    <p:sldId id="436" r:id="rId74"/>
    <p:sldId id="434" r:id="rId75"/>
    <p:sldId id="437" r:id="rId76"/>
    <p:sldId id="283" r:id="rId77"/>
    <p:sldId id="308" r:id="rId78"/>
    <p:sldId id="381" r:id="rId79"/>
    <p:sldId id="408" r:id="rId80"/>
    <p:sldId id="409" r:id="rId81"/>
    <p:sldId id="410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D6B6F-9FE6-484F-8471-D7DA041344E5}" v="1" dt="2023-04-24T15:00:36.995"/>
    <p1510:client id="{4CB88213-A066-48EF-AE81-213FF944CC85}" v="1097" dt="2023-04-24T13:01:51.164"/>
    <p1510:client id="{AE087C3B-CF6A-624B-BF94-5BDAE1202DDE}" v="2539" dt="2023-04-24T13:00:45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3300AB-26F2-466C-ADBC-AB8EA77C48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401704-48E2-43A9-8BC1-A3CB982C992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Rahmen des Projekts</a:t>
          </a:r>
          <a:endParaRPr lang="en-US"/>
        </a:p>
      </dgm:t>
    </dgm:pt>
    <dgm:pt modelId="{038EB444-C8D5-4D54-ACAC-846399D1F88B}" type="parTrans" cxnId="{1926B68B-9660-4BAE-AE65-896346CE6B00}">
      <dgm:prSet/>
      <dgm:spPr/>
      <dgm:t>
        <a:bodyPr/>
        <a:lstStyle/>
        <a:p>
          <a:endParaRPr lang="en-US"/>
        </a:p>
      </dgm:t>
    </dgm:pt>
    <dgm:pt modelId="{868964D8-9BEF-4834-898E-893E36FC2D5E}" type="sibTrans" cxnId="{1926B68B-9660-4BAE-AE65-896346CE6B00}">
      <dgm:prSet/>
      <dgm:spPr/>
      <dgm:t>
        <a:bodyPr/>
        <a:lstStyle/>
        <a:p>
          <a:endParaRPr lang="en-US"/>
        </a:p>
      </dgm:t>
    </dgm:pt>
    <dgm:pt modelId="{F34EDB6A-7C3A-4258-803A-7D496590553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Deskriptive Analyse</a:t>
          </a:r>
          <a:endParaRPr lang="en-US"/>
        </a:p>
      </dgm:t>
    </dgm:pt>
    <dgm:pt modelId="{3CA57486-79A8-4E85-BF67-FD9977242B8C}" type="parTrans" cxnId="{9C47C1AC-AB14-4496-A4D3-DCA431AEA34B}">
      <dgm:prSet/>
      <dgm:spPr/>
      <dgm:t>
        <a:bodyPr/>
        <a:lstStyle/>
        <a:p>
          <a:endParaRPr lang="en-US"/>
        </a:p>
      </dgm:t>
    </dgm:pt>
    <dgm:pt modelId="{5CD4C6D7-6729-48A6-A57E-9C620B56646E}" type="sibTrans" cxnId="{9C47C1AC-AB14-4496-A4D3-DCA431AEA34B}">
      <dgm:prSet/>
      <dgm:spPr/>
      <dgm:t>
        <a:bodyPr/>
        <a:lstStyle/>
        <a:p>
          <a:endParaRPr lang="en-US"/>
        </a:p>
      </dgm:t>
    </dgm:pt>
    <dgm:pt modelId="{E7C8272D-4FEE-4DF9-AA41-6E47F4DE1DB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Modellierung</a:t>
          </a:r>
          <a:endParaRPr lang="en-US"/>
        </a:p>
      </dgm:t>
    </dgm:pt>
    <dgm:pt modelId="{D075A8B3-1523-47BB-8BEF-8C89C60887F4}" type="parTrans" cxnId="{A4070C96-BE46-4626-B0D0-5AF77FE8AFD7}">
      <dgm:prSet/>
      <dgm:spPr/>
      <dgm:t>
        <a:bodyPr/>
        <a:lstStyle/>
        <a:p>
          <a:endParaRPr lang="en-US"/>
        </a:p>
      </dgm:t>
    </dgm:pt>
    <dgm:pt modelId="{D03C5D38-972C-492E-8FB0-7BE1A5D0269A}" type="sibTrans" cxnId="{A4070C96-BE46-4626-B0D0-5AF77FE8AFD7}">
      <dgm:prSet/>
      <dgm:spPr/>
      <dgm:t>
        <a:bodyPr/>
        <a:lstStyle/>
        <a:p>
          <a:endParaRPr lang="en-US"/>
        </a:p>
      </dgm:t>
    </dgm:pt>
    <dgm:pt modelId="{483C8680-528B-4DA1-9C36-1B9DAFABFA4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Shiny-App</a:t>
          </a:r>
        </a:p>
      </dgm:t>
    </dgm:pt>
    <dgm:pt modelId="{0CFE9CA2-5862-4432-9A97-638F4B105547}" type="parTrans" cxnId="{7A48E171-BD5E-4845-86C9-B8F4812C4C37}">
      <dgm:prSet/>
      <dgm:spPr/>
      <dgm:t>
        <a:bodyPr/>
        <a:lstStyle/>
        <a:p>
          <a:endParaRPr lang="de-DE"/>
        </a:p>
      </dgm:t>
    </dgm:pt>
    <dgm:pt modelId="{D78ECB9B-63E0-432C-99AA-5C65496F3B93}" type="sibTrans" cxnId="{7A48E171-BD5E-4845-86C9-B8F4812C4C37}">
      <dgm:prSet/>
      <dgm:spPr/>
      <dgm:t>
        <a:bodyPr/>
        <a:lstStyle/>
        <a:p>
          <a:endParaRPr lang="de-DE"/>
        </a:p>
      </dgm:t>
    </dgm:pt>
    <dgm:pt modelId="{B8B8F818-CCB0-49D7-9FDD-87C12C47B0F0}" type="pres">
      <dgm:prSet presAssocID="{7D3300AB-26F2-466C-ADBC-AB8EA77C4844}" presName="root" presStyleCnt="0">
        <dgm:presLayoutVars>
          <dgm:dir/>
          <dgm:resizeHandles val="exact"/>
        </dgm:presLayoutVars>
      </dgm:prSet>
      <dgm:spPr/>
    </dgm:pt>
    <dgm:pt modelId="{5488F33B-7106-471D-9122-22ED87E14786}" type="pres">
      <dgm:prSet presAssocID="{91401704-48E2-43A9-8BC1-A3CB982C992B}" presName="compNode" presStyleCnt="0"/>
      <dgm:spPr/>
    </dgm:pt>
    <dgm:pt modelId="{EE97150E-4D3F-4B9C-99E5-48085260FF75}" type="pres">
      <dgm:prSet presAssocID="{91401704-48E2-43A9-8BC1-A3CB982C992B}" presName="bgRect" presStyleLbl="bgShp" presStyleIdx="0" presStyleCnt="4"/>
      <dgm:spPr>
        <a:solidFill>
          <a:schemeClr val="bg1"/>
        </a:solidFill>
      </dgm:spPr>
    </dgm:pt>
    <dgm:pt modelId="{503C0488-1286-47B7-AD21-B4CADD7DB791}" type="pres">
      <dgm:prSet presAssocID="{91401704-48E2-43A9-8BC1-A3CB982C99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0E23DA07-B86F-48DF-A321-1D0CC11FEF9A}" type="pres">
      <dgm:prSet presAssocID="{91401704-48E2-43A9-8BC1-A3CB982C992B}" presName="spaceRect" presStyleCnt="0"/>
      <dgm:spPr/>
    </dgm:pt>
    <dgm:pt modelId="{16823034-6FC6-4B19-996D-7C7C03A7C1C0}" type="pres">
      <dgm:prSet presAssocID="{91401704-48E2-43A9-8BC1-A3CB982C992B}" presName="parTx" presStyleLbl="revTx" presStyleIdx="0" presStyleCnt="4">
        <dgm:presLayoutVars>
          <dgm:chMax val="0"/>
          <dgm:chPref val="0"/>
        </dgm:presLayoutVars>
      </dgm:prSet>
      <dgm:spPr/>
    </dgm:pt>
    <dgm:pt modelId="{135B4559-25C8-414F-A5F0-016CAC91CD5B}" type="pres">
      <dgm:prSet presAssocID="{868964D8-9BEF-4834-898E-893E36FC2D5E}" presName="sibTrans" presStyleCnt="0"/>
      <dgm:spPr/>
    </dgm:pt>
    <dgm:pt modelId="{A7B3BD1F-9360-4DFC-A5D3-39F6CE684C61}" type="pres">
      <dgm:prSet presAssocID="{F34EDB6A-7C3A-4258-803A-7D4965905534}" presName="compNode" presStyleCnt="0"/>
      <dgm:spPr/>
    </dgm:pt>
    <dgm:pt modelId="{CA6C03ED-9913-4361-AF16-4E3FDAAB6926}" type="pres">
      <dgm:prSet presAssocID="{F34EDB6A-7C3A-4258-803A-7D4965905534}" presName="bgRect" presStyleLbl="bgShp" presStyleIdx="1" presStyleCnt="4"/>
      <dgm:spPr>
        <a:solidFill>
          <a:schemeClr val="bg1"/>
        </a:solidFill>
      </dgm:spPr>
    </dgm:pt>
    <dgm:pt modelId="{DC9D9DF6-FE93-4081-9B7B-80B387D2B2F8}" type="pres">
      <dgm:prSet presAssocID="{F34EDB6A-7C3A-4258-803A-7D49659055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36A59C4-8443-4B7E-BD7B-986048ADE8A9}" type="pres">
      <dgm:prSet presAssocID="{F34EDB6A-7C3A-4258-803A-7D4965905534}" presName="spaceRect" presStyleCnt="0"/>
      <dgm:spPr/>
    </dgm:pt>
    <dgm:pt modelId="{4146B6F2-8DCB-4B31-845E-ECE3DAA18801}" type="pres">
      <dgm:prSet presAssocID="{F34EDB6A-7C3A-4258-803A-7D4965905534}" presName="parTx" presStyleLbl="revTx" presStyleIdx="1" presStyleCnt="4">
        <dgm:presLayoutVars>
          <dgm:chMax val="0"/>
          <dgm:chPref val="0"/>
        </dgm:presLayoutVars>
      </dgm:prSet>
      <dgm:spPr/>
    </dgm:pt>
    <dgm:pt modelId="{C729B2BE-6B69-41EE-B858-8013E1C6C9D5}" type="pres">
      <dgm:prSet presAssocID="{5CD4C6D7-6729-48A6-A57E-9C620B56646E}" presName="sibTrans" presStyleCnt="0"/>
      <dgm:spPr/>
    </dgm:pt>
    <dgm:pt modelId="{ECAC83C8-1717-43BA-9D4B-9F2E6B9089FA}" type="pres">
      <dgm:prSet presAssocID="{E7C8272D-4FEE-4DF9-AA41-6E47F4DE1DB8}" presName="compNode" presStyleCnt="0"/>
      <dgm:spPr/>
    </dgm:pt>
    <dgm:pt modelId="{09DB35D1-E239-45AB-B325-22CAE11A201F}" type="pres">
      <dgm:prSet presAssocID="{E7C8272D-4FEE-4DF9-AA41-6E47F4DE1DB8}" presName="bgRect" presStyleLbl="bgShp" presStyleIdx="2" presStyleCnt="4"/>
      <dgm:spPr>
        <a:solidFill>
          <a:schemeClr val="bg1"/>
        </a:solidFill>
      </dgm:spPr>
    </dgm:pt>
    <dgm:pt modelId="{4B0D4E12-E8C1-4181-A962-88A82AAF23D0}" type="pres">
      <dgm:prSet presAssocID="{E7C8272D-4FEE-4DF9-AA41-6E47F4DE1D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51F0D4C9-23E3-46CE-A6CF-E9F2303836E9}" type="pres">
      <dgm:prSet presAssocID="{E7C8272D-4FEE-4DF9-AA41-6E47F4DE1DB8}" presName="spaceRect" presStyleCnt="0"/>
      <dgm:spPr/>
    </dgm:pt>
    <dgm:pt modelId="{3CA145FD-B5DB-4916-BD51-C585CE4F8929}" type="pres">
      <dgm:prSet presAssocID="{E7C8272D-4FEE-4DF9-AA41-6E47F4DE1DB8}" presName="parTx" presStyleLbl="revTx" presStyleIdx="2" presStyleCnt="4">
        <dgm:presLayoutVars>
          <dgm:chMax val="0"/>
          <dgm:chPref val="0"/>
        </dgm:presLayoutVars>
      </dgm:prSet>
      <dgm:spPr/>
    </dgm:pt>
    <dgm:pt modelId="{E4C15AB2-279E-49D7-B55E-10301CE3FC24}" type="pres">
      <dgm:prSet presAssocID="{D03C5D38-972C-492E-8FB0-7BE1A5D0269A}" presName="sibTrans" presStyleCnt="0"/>
      <dgm:spPr/>
    </dgm:pt>
    <dgm:pt modelId="{8D126B35-61FE-406A-A456-6076EE8B8D2D}" type="pres">
      <dgm:prSet presAssocID="{483C8680-528B-4DA1-9C36-1B9DAFABFA45}" presName="compNode" presStyleCnt="0"/>
      <dgm:spPr/>
    </dgm:pt>
    <dgm:pt modelId="{3189AB02-1CA8-451A-BD48-4B60E237E45B}" type="pres">
      <dgm:prSet presAssocID="{483C8680-528B-4DA1-9C36-1B9DAFABFA45}" presName="bgRect" presStyleLbl="bgShp" presStyleIdx="3" presStyleCnt="4"/>
      <dgm:spPr>
        <a:solidFill>
          <a:schemeClr val="bg1"/>
        </a:solidFill>
      </dgm:spPr>
    </dgm:pt>
    <dgm:pt modelId="{EC5CCC57-FD80-497A-BA53-3FACA5C3CDF8}" type="pres">
      <dgm:prSet presAssocID="{483C8680-528B-4DA1-9C36-1B9DAFABFA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design mit einfarbiger Füllung"/>
        </a:ext>
      </dgm:extLst>
    </dgm:pt>
    <dgm:pt modelId="{410EC1DD-92C8-409F-8599-DACDC7AC143D}" type="pres">
      <dgm:prSet presAssocID="{483C8680-528B-4DA1-9C36-1B9DAFABFA45}" presName="spaceRect" presStyleCnt="0"/>
      <dgm:spPr/>
    </dgm:pt>
    <dgm:pt modelId="{1B540422-D2A8-4186-8666-DACEF949C319}" type="pres">
      <dgm:prSet presAssocID="{483C8680-528B-4DA1-9C36-1B9DAFABFA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9DBC22-FE1F-4211-9468-4E0DB31F0376}" type="presOf" srcId="{F34EDB6A-7C3A-4258-803A-7D4965905534}" destId="{4146B6F2-8DCB-4B31-845E-ECE3DAA18801}" srcOrd="0" destOrd="0" presId="urn:microsoft.com/office/officeart/2018/2/layout/IconVerticalSolidList"/>
    <dgm:cxn modelId="{BC18A253-8B7C-493F-88A8-C2488956E04D}" type="presOf" srcId="{7D3300AB-26F2-466C-ADBC-AB8EA77C4844}" destId="{B8B8F818-CCB0-49D7-9FDD-87C12C47B0F0}" srcOrd="0" destOrd="0" presId="urn:microsoft.com/office/officeart/2018/2/layout/IconVerticalSolidList"/>
    <dgm:cxn modelId="{CA85EC56-CCC8-4207-B536-72949528AF36}" type="presOf" srcId="{483C8680-528B-4DA1-9C36-1B9DAFABFA45}" destId="{1B540422-D2A8-4186-8666-DACEF949C319}" srcOrd="0" destOrd="0" presId="urn:microsoft.com/office/officeart/2018/2/layout/IconVerticalSolidList"/>
    <dgm:cxn modelId="{7A48E171-BD5E-4845-86C9-B8F4812C4C37}" srcId="{7D3300AB-26F2-466C-ADBC-AB8EA77C4844}" destId="{483C8680-528B-4DA1-9C36-1B9DAFABFA45}" srcOrd="3" destOrd="0" parTransId="{0CFE9CA2-5862-4432-9A97-638F4B105547}" sibTransId="{D78ECB9B-63E0-432C-99AA-5C65496F3B93}"/>
    <dgm:cxn modelId="{1926B68B-9660-4BAE-AE65-896346CE6B00}" srcId="{7D3300AB-26F2-466C-ADBC-AB8EA77C4844}" destId="{91401704-48E2-43A9-8BC1-A3CB982C992B}" srcOrd="0" destOrd="0" parTransId="{038EB444-C8D5-4D54-ACAC-846399D1F88B}" sibTransId="{868964D8-9BEF-4834-898E-893E36FC2D5E}"/>
    <dgm:cxn modelId="{A4070C96-BE46-4626-B0D0-5AF77FE8AFD7}" srcId="{7D3300AB-26F2-466C-ADBC-AB8EA77C4844}" destId="{E7C8272D-4FEE-4DF9-AA41-6E47F4DE1DB8}" srcOrd="2" destOrd="0" parTransId="{D075A8B3-1523-47BB-8BEF-8C89C60887F4}" sibTransId="{D03C5D38-972C-492E-8FB0-7BE1A5D0269A}"/>
    <dgm:cxn modelId="{9C47C1AC-AB14-4496-A4D3-DCA431AEA34B}" srcId="{7D3300AB-26F2-466C-ADBC-AB8EA77C4844}" destId="{F34EDB6A-7C3A-4258-803A-7D4965905534}" srcOrd="1" destOrd="0" parTransId="{3CA57486-79A8-4E85-BF67-FD9977242B8C}" sibTransId="{5CD4C6D7-6729-48A6-A57E-9C620B56646E}"/>
    <dgm:cxn modelId="{66225FB2-5AC1-4DD0-9F3D-3E798B14DB0E}" type="presOf" srcId="{91401704-48E2-43A9-8BC1-A3CB982C992B}" destId="{16823034-6FC6-4B19-996D-7C7C03A7C1C0}" srcOrd="0" destOrd="0" presId="urn:microsoft.com/office/officeart/2018/2/layout/IconVerticalSolidList"/>
    <dgm:cxn modelId="{AF9059E3-2379-47AF-B49C-C755E014026F}" type="presOf" srcId="{E7C8272D-4FEE-4DF9-AA41-6E47F4DE1DB8}" destId="{3CA145FD-B5DB-4916-BD51-C585CE4F8929}" srcOrd="0" destOrd="0" presId="urn:microsoft.com/office/officeart/2018/2/layout/IconVerticalSolidList"/>
    <dgm:cxn modelId="{2F6739C9-3DB1-4589-8F72-B7B922D066C1}" type="presParOf" srcId="{B8B8F818-CCB0-49D7-9FDD-87C12C47B0F0}" destId="{5488F33B-7106-471D-9122-22ED87E14786}" srcOrd="0" destOrd="0" presId="urn:microsoft.com/office/officeart/2018/2/layout/IconVerticalSolidList"/>
    <dgm:cxn modelId="{F4846E61-7F77-4A54-8FF3-556E167F90CA}" type="presParOf" srcId="{5488F33B-7106-471D-9122-22ED87E14786}" destId="{EE97150E-4D3F-4B9C-99E5-48085260FF75}" srcOrd="0" destOrd="0" presId="urn:microsoft.com/office/officeart/2018/2/layout/IconVerticalSolidList"/>
    <dgm:cxn modelId="{C0591F0A-1DA5-4206-8430-9742A3F84B5E}" type="presParOf" srcId="{5488F33B-7106-471D-9122-22ED87E14786}" destId="{503C0488-1286-47B7-AD21-B4CADD7DB791}" srcOrd="1" destOrd="0" presId="urn:microsoft.com/office/officeart/2018/2/layout/IconVerticalSolidList"/>
    <dgm:cxn modelId="{A1E24449-A01B-4253-9DA1-32908C240C87}" type="presParOf" srcId="{5488F33B-7106-471D-9122-22ED87E14786}" destId="{0E23DA07-B86F-48DF-A321-1D0CC11FEF9A}" srcOrd="2" destOrd="0" presId="urn:microsoft.com/office/officeart/2018/2/layout/IconVerticalSolidList"/>
    <dgm:cxn modelId="{6C7D8ABF-0388-49B7-A7E4-2D9DE5948D5D}" type="presParOf" srcId="{5488F33B-7106-471D-9122-22ED87E14786}" destId="{16823034-6FC6-4B19-996D-7C7C03A7C1C0}" srcOrd="3" destOrd="0" presId="urn:microsoft.com/office/officeart/2018/2/layout/IconVerticalSolidList"/>
    <dgm:cxn modelId="{CA66BB22-7FD1-43BB-88CD-0023E8781733}" type="presParOf" srcId="{B8B8F818-CCB0-49D7-9FDD-87C12C47B0F0}" destId="{135B4559-25C8-414F-A5F0-016CAC91CD5B}" srcOrd="1" destOrd="0" presId="urn:microsoft.com/office/officeart/2018/2/layout/IconVerticalSolidList"/>
    <dgm:cxn modelId="{66E5E2E1-DF0C-41DE-82F0-097A193B8362}" type="presParOf" srcId="{B8B8F818-CCB0-49D7-9FDD-87C12C47B0F0}" destId="{A7B3BD1F-9360-4DFC-A5D3-39F6CE684C61}" srcOrd="2" destOrd="0" presId="urn:microsoft.com/office/officeart/2018/2/layout/IconVerticalSolidList"/>
    <dgm:cxn modelId="{BA133CF8-0C46-4B0B-A70E-2BBD9E3DF87D}" type="presParOf" srcId="{A7B3BD1F-9360-4DFC-A5D3-39F6CE684C61}" destId="{CA6C03ED-9913-4361-AF16-4E3FDAAB6926}" srcOrd="0" destOrd="0" presId="urn:microsoft.com/office/officeart/2018/2/layout/IconVerticalSolidList"/>
    <dgm:cxn modelId="{23E84551-D3F3-425A-A416-F870C7CFD16B}" type="presParOf" srcId="{A7B3BD1F-9360-4DFC-A5D3-39F6CE684C61}" destId="{DC9D9DF6-FE93-4081-9B7B-80B387D2B2F8}" srcOrd="1" destOrd="0" presId="urn:microsoft.com/office/officeart/2018/2/layout/IconVerticalSolidList"/>
    <dgm:cxn modelId="{C3868E0A-A919-4773-9810-EEA9A788096D}" type="presParOf" srcId="{A7B3BD1F-9360-4DFC-A5D3-39F6CE684C61}" destId="{A36A59C4-8443-4B7E-BD7B-986048ADE8A9}" srcOrd="2" destOrd="0" presId="urn:microsoft.com/office/officeart/2018/2/layout/IconVerticalSolidList"/>
    <dgm:cxn modelId="{E90AD48D-B119-4180-BCD6-6B109D0D0107}" type="presParOf" srcId="{A7B3BD1F-9360-4DFC-A5D3-39F6CE684C61}" destId="{4146B6F2-8DCB-4B31-845E-ECE3DAA18801}" srcOrd="3" destOrd="0" presId="urn:microsoft.com/office/officeart/2018/2/layout/IconVerticalSolidList"/>
    <dgm:cxn modelId="{45C4FE74-2748-4543-8CD6-4936F9613AD5}" type="presParOf" srcId="{B8B8F818-CCB0-49D7-9FDD-87C12C47B0F0}" destId="{C729B2BE-6B69-41EE-B858-8013E1C6C9D5}" srcOrd="3" destOrd="0" presId="urn:microsoft.com/office/officeart/2018/2/layout/IconVerticalSolidList"/>
    <dgm:cxn modelId="{01BF3808-E5CD-4D75-9322-6B9D7FB14689}" type="presParOf" srcId="{B8B8F818-CCB0-49D7-9FDD-87C12C47B0F0}" destId="{ECAC83C8-1717-43BA-9D4B-9F2E6B9089FA}" srcOrd="4" destOrd="0" presId="urn:microsoft.com/office/officeart/2018/2/layout/IconVerticalSolidList"/>
    <dgm:cxn modelId="{26F80F13-1F96-4D63-8AF4-99D26B93F223}" type="presParOf" srcId="{ECAC83C8-1717-43BA-9D4B-9F2E6B9089FA}" destId="{09DB35D1-E239-45AB-B325-22CAE11A201F}" srcOrd="0" destOrd="0" presId="urn:microsoft.com/office/officeart/2018/2/layout/IconVerticalSolidList"/>
    <dgm:cxn modelId="{8338E535-6F99-4305-925E-5DCF5414BFE1}" type="presParOf" srcId="{ECAC83C8-1717-43BA-9D4B-9F2E6B9089FA}" destId="{4B0D4E12-E8C1-4181-A962-88A82AAF23D0}" srcOrd="1" destOrd="0" presId="urn:microsoft.com/office/officeart/2018/2/layout/IconVerticalSolidList"/>
    <dgm:cxn modelId="{C0748FC3-9763-483E-9380-09A93D913EAB}" type="presParOf" srcId="{ECAC83C8-1717-43BA-9D4B-9F2E6B9089FA}" destId="{51F0D4C9-23E3-46CE-A6CF-E9F2303836E9}" srcOrd="2" destOrd="0" presId="urn:microsoft.com/office/officeart/2018/2/layout/IconVerticalSolidList"/>
    <dgm:cxn modelId="{22E9E4F5-D8F1-42D5-AA68-745CF6F94C61}" type="presParOf" srcId="{ECAC83C8-1717-43BA-9D4B-9F2E6B9089FA}" destId="{3CA145FD-B5DB-4916-BD51-C585CE4F8929}" srcOrd="3" destOrd="0" presId="urn:microsoft.com/office/officeart/2018/2/layout/IconVerticalSolidList"/>
    <dgm:cxn modelId="{D0B0354F-B84E-438E-8221-7BC83B31C2F0}" type="presParOf" srcId="{B8B8F818-CCB0-49D7-9FDD-87C12C47B0F0}" destId="{E4C15AB2-279E-49D7-B55E-10301CE3FC24}" srcOrd="5" destOrd="0" presId="urn:microsoft.com/office/officeart/2018/2/layout/IconVerticalSolidList"/>
    <dgm:cxn modelId="{A5A5D0DF-3F08-48D1-AFE1-4F376AA700C4}" type="presParOf" srcId="{B8B8F818-CCB0-49D7-9FDD-87C12C47B0F0}" destId="{8D126B35-61FE-406A-A456-6076EE8B8D2D}" srcOrd="6" destOrd="0" presId="urn:microsoft.com/office/officeart/2018/2/layout/IconVerticalSolidList"/>
    <dgm:cxn modelId="{73846639-710C-4BA4-8F69-C8C372D87490}" type="presParOf" srcId="{8D126B35-61FE-406A-A456-6076EE8B8D2D}" destId="{3189AB02-1CA8-451A-BD48-4B60E237E45B}" srcOrd="0" destOrd="0" presId="urn:microsoft.com/office/officeart/2018/2/layout/IconVerticalSolidList"/>
    <dgm:cxn modelId="{AB3903F4-3DF7-45D6-8C3E-D9BD400F1B9F}" type="presParOf" srcId="{8D126B35-61FE-406A-A456-6076EE8B8D2D}" destId="{EC5CCC57-FD80-497A-BA53-3FACA5C3CDF8}" srcOrd="1" destOrd="0" presId="urn:microsoft.com/office/officeart/2018/2/layout/IconVerticalSolidList"/>
    <dgm:cxn modelId="{4C124DB7-1C8D-4397-AA1A-3BEAA6CF9610}" type="presParOf" srcId="{8D126B35-61FE-406A-A456-6076EE8B8D2D}" destId="{410EC1DD-92C8-409F-8599-DACDC7AC143D}" srcOrd="2" destOrd="0" presId="urn:microsoft.com/office/officeart/2018/2/layout/IconVerticalSolidList"/>
    <dgm:cxn modelId="{654E8484-F8E5-4810-9DFB-F142FED353E3}" type="presParOf" srcId="{8D126B35-61FE-406A-A456-6076EE8B8D2D}" destId="{1B540422-D2A8-4186-8666-DACEF949C3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7150E-4D3F-4B9C-99E5-48085260FF75}">
      <dsp:nvSpPr>
        <dsp:cNvPr id="0" name=""/>
        <dsp:cNvSpPr/>
      </dsp:nvSpPr>
      <dsp:spPr>
        <a:xfrm>
          <a:off x="0" y="841"/>
          <a:ext cx="10058399" cy="42641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C0488-1286-47B7-AD21-B4CADD7DB791}">
      <dsp:nvSpPr>
        <dsp:cNvPr id="0" name=""/>
        <dsp:cNvSpPr/>
      </dsp:nvSpPr>
      <dsp:spPr>
        <a:xfrm>
          <a:off x="128989" y="96783"/>
          <a:ext cx="234526" cy="234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23034-6FC6-4B19-996D-7C7C03A7C1C0}">
      <dsp:nvSpPr>
        <dsp:cNvPr id="0" name=""/>
        <dsp:cNvSpPr/>
      </dsp:nvSpPr>
      <dsp:spPr>
        <a:xfrm>
          <a:off x="492504" y="841"/>
          <a:ext cx="9565895" cy="42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28" tIns="45128" rIns="45128" bIns="4512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Rahmen des Projekts</a:t>
          </a:r>
          <a:endParaRPr lang="en-US" sz="2100" kern="1200"/>
        </a:p>
      </dsp:txBody>
      <dsp:txXfrm>
        <a:off x="492504" y="841"/>
        <a:ext cx="9565895" cy="426411"/>
      </dsp:txXfrm>
    </dsp:sp>
    <dsp:sp modelId="{CA6C03ED-9913-4361-AF16-4E3FDAAB6926}">
      <dsp:nvSpPr>
        <dsp:cNvPr id="0" name=""/>
        <dsp:cNvSpPr/>
      </dsp:nvSpPr>
      <dsp:spPr>
        <a:xfrm>
          <a:off x="0" y="533855"/>
          <a:ext cx="10058399" cy="42641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9DF6-FE93-4081-9B7B-80B387D2B2F8}">
      <dsp:nvSpPr>
        <dsp:cNvPr id="0" name=""/>
        <dsp:cNvSpPr/>
      </dsp:nvSpPr>
      <dsp:spPr>
        <a:xfrm>
          <a:off x="128989" y="629797"/>
          <a:ext cx="234526" cy="2345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6B6F2-8DCB-4B31-845E-ECE3DAA18801}">
      <dsp:nvSpPr>
        <dsp:cNvPr id="0" name=""/>
        <dsp:cNvSpPr/>
      </dsp:nvSpPr>
      <dsp:spPr>
        <a:xfrm>
          <a:off x="492504" y="533855"/>
          <a:ext cx="9565895" cy="42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28" tIns="45128" rIns="45128" bIns="4512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Deskriptive Analyse</a:t>
          </a:r>
          <a:endParaRPr lang="en-US" sz="2100" kern="1200"/>
        </a:p>
      </dsp:txBody>
      <dsp:txXfrm>
        <a:off x="492504" y="533855"/>
        <a:ext cx="9565895" cy="426411"/>
      </dsp:txXfrm>
    </dsp:sp>
    <dsp:sp modelId="{09DB35D1-E239-45AB-B325-22CAE11A201F}">
      <dsp:nvSpPr>
        <dsp:cNvPr id="0" name=""/>
        <dsp:cNvSpPr/>
      </dsp:nvSpPr>
      <dsp:spPr>
        <a:xfrm>
          <a:off x="0" y="1066868"/>
          <a:ext cx="10058399" cy="42641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D4E12-E8C1-4181-A962-88A82AAF23D0}">
      <dsp:nvSpPr>
        <dsp:cNvPr id="0" name=""/>
        <dsp:cNvSpPr/>
      </dsp:nvSpPr>
      <dsp:spPr>
        <a:xfrm>
          <a:off x="128989" y="1162811"/>
          <a:ext cx="234526" cy="2345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145FD-B5DB-4916-BD51-C585CE4F8929}">
      <dsp:nvSpPr>
        <dsp:cNvPr id="0" name=""/>
        <dsp:cNvSpPr/>
      </dsp:nvSpPr>
      <dsp:spPr>
        <a:xfrm>
          <a:off x="492504" y="1066868"/>
          <a:ext cx="9565895" cy="42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28" tIns="45128" rIns="45128" bIns="4512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Modellierung</a:t>
          </a:r>
          <a:endParaRPr lang="en-US" sz="2100" kern="1200"/>
        </a:p>
      </dsp:txBody>
      <dsp:txXfrm>
        <a:off x="492504" y="1066868"/>
        <a:ext cx="9565895" cy="426411"/>
      </dsp:txXfrm>
    </dsp:sp>
    <dsp:sp modelId="{3189AB02-1CA8-451A-BD48-4B60E237E45B}">
      <dsp:nvSpPr>
        <dsp:cNvPr id="0" name=""/>
        <dsp:cNvSpPr/>
      </dsp:nvSpPr>
      <dsp:spPr>
        <a:xfrm>
          <a:off x="0" y="1599882"/>
          <a:ext cx="10058399" cy="42641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CCC57-FD80-497A-BA53-3FACA5C3CDF8}">
      <dsp:nvSpPr>
        <dsp:cNvPr id="0" name=""/>
        <dsp:cNvSpPr/>
      </dsp:nvSpPr>
      <dsp:spPr>
        <a:xfrm>
          <a:off x="128989" y="1695825"/>
          <a:ext cx="234526" cy="2345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40422-D2A8-4186-8666-DACEF949C319}">
      <dsp:nvSpPr>
        <dsp:cNvPr id="0" name=""/>
        <dsp:cNvSpPr/>
      </dsp:nvSpPr>
      <dsp:spPr>
        <a:xfrm>
          <a:off x="492504" y="1599882"/>
          <a:ext cx="9565895" cy="42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28" tIns="45128" rIns="45128" bIns="4512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Shiny-App</a:t>
          </a:r>
        </a:p>
      </dsp:txBody>
      <dsp:txXfrm>
        <a:off x="492504" y="1599882"/>
        <a:ext cx="9565895" cy="426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6A7E2-448F-4F1A-9A34-07C60F1F3EDD}" type="datetimeFigureOut">
              <a:rPr lang="de-DE" smtClean="0"/>
              <a:t>04.05.23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46856-3607-49C3-B56D-F088EAD4CE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24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6CB5B-84D6-497B-9B58-75924F4A112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69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46856-3607-49C3-B56D-F088EAD4CE6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95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46856-3607-49C3-B56D-F088EAD4CE6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38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46856-3607-49C3-B56D-F088EAD4CE6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46856-3607-49C3-B56D-F088EAD4CE6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2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5415-CFAA-4A11-B997-9098247C7D4F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5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088E6-5105-4312-BDDA-AC2D196F0ACF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6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AF72-353C-40A6-BDBC-36C88542AA6E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A7CB-6A15-4831-AA57-414530805663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4B1EB-754A-46A9-B589-8ED0F8E2632E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7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0D6F-7B3C-4567-838E-70956DC3D694}" type="datetime1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5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CAB8-354D-4E27-B997-8242E117485A}" type="datetime1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70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B308-897B-4D49-9C43-D71E5EAD4FDD}" type="datetime1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3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B1FC-4B11-492B-81BA-34BC07A20785}" type="datetime1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5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62DA42-65E1-4479-AB88-4839178AB2BA}" type="datetime1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4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07CC-C5E6-4A0E-99BE-CAF9192408AE}" type="datetime1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F32774-DA96-4315-9616-552D91A172EB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9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40316&amp;picture=cute-blue-snowflake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86EEA-DE2B-4A2B-83D1-865E5FA0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23" y="852389"/>
            <a:ext cx="10445466" cy="3005034"/>
          </a:xfrm>
        </p:spPr>
        <p:txBody>
          <a:bodyPr>
            <a:noAutofit/>
          </a:bodyPr>
          <a:lstStyle/>
          <a:p>
            <a:pPr algn="ctr"/>
            <a:r>
              <a:rPr lang="en-US" noProof="0" err="1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Niedrigwasser</a:t>
            </a:r>
            <a:r>
              <a:rPr lang="en-US" noProof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 in Bayern</a:t>
            </a:r>
            <a:br>
              <a:rPr lang="en-US" sz="7200" noProof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</a:br>
            <a:r>
              <a:rPr lang="en-US" sz="2800" err="1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Statistisches</a:t>
            </a:r>
            <a:r>
              <a:rPr lang="en-US" sz="2800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 </a:t>
            </a:r>
            <a:r>
              <a:rPr lang="en-US" sz="2800" err="1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Praktikum</a:t>
            </a:r>
            <a:endParaRPr lang="en-US" sz="2800">
              <a:solidFill>
                <a:schemeClr val="accent3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50E69F-A4E6-475B-B58B-53D5B95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E661B5-9F22-4E09-B951-841230C981D4}"/>
              </a:ext>
            </a:extLst>
          </p:cNvPr>
          <p:cNvSpPr/>
          <p:nvPr/>
        </p:nvSpPr>
        <p:spPr>
          <a:xfrm>
            <a:off x="1054952" y="4179823"/>
            <a:ext cx="10157531" cy="38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457C7C-9C91-437B-BD2B-5A746EE23560}"/>
              </a:ext>
            </a:extLst>
          </p:cNvPr>
          <p:cNvSpPr txBox="1"/>
          <p:nvPr/>
        </p:nvSpPr>
        <p:spPr>
          <a:xfrm>
            <a:off x="4960999" y="5619939"/>
            <a:ext cx="27678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/>
              <a:t>München, der 20.04.2023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75F868-1835-2F01-7C1D-C978AA1AAE6D}"/>
              </a:ext>
            </a:extLst>
          </p:cNvPr>
          <p:cNvSpPr txBox="1"/>
          <p:nvPr/>
        </p:nvSpPr>
        <p:spPr>
          <a:xfrm>
            <a:off x="1054273" y="4372755"/>
            <a:ext cx="1033508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err="1"/>
              <a:t>ProjektpartnerInnen</a:t>
            </a:r>
            <a:r>
              <a:rPr lang="de-DE"/>
              <a:t>: Andrea Böhnisch</a:t>
            </a:r>
            <a:r>
              <a:rPr lang="de-DE">
                <a:ea typeface="+mn-lt"/>
                <a:cs typeface="+mn-lt"/>
              </a:rPr>
              <a:t>, Alexander Sasse, Henri Funk </a:t>
            </a:r>
            <a:endParaRPr lang="de-DE" cap="all">
              <a:ea typeface="Calibri" panose="020F0502020204030204"/>
              <a:cs typeface="Calibri" panose="020F0502020204030204"/>
            </a:endParaRPr>
          </a:p>
          <a:p>
            <a:r>
              <a:rPr lang="de-DE">
                <a:ea typeface="Calibri"/>
                <a:cs typeface="Calibri"/>
              </a:rPr>
              <a:t>Betreuer: Prof. Dr. Helmut Küchenhoff</a:t>
            </a:r>
          </a:p>
          <a:p>
            <a:r>
              <a:rPr lang="de-DE"/>
              <a:t>Gruppenmitglieder: Christian </a:t>
            </a:r>
            <a:r>
              <a:rPr lang="de-DE" err="1"/>
              <a:t>Hobelsberger</a:t>
            </a:r>
            <a:r>
              <a:rPr lang="de-DE"/>
              <a:t>, Max Melchior Lang, Lisa Kleinlein, Jonas </a:t>
            </a:r>
            <a:r>
              <a:rPr lang="de-DE" err="1"/>
              <a:t>Schernich</a:t>
            </a:r>
            <a:endParaRPr lang="de-DE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0452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F7981-6D05-0FDA-6566-B323075B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98480" cy="1430437"/>
          </a:xfrm>
        </p:spPr>
        <p:txBody>
          <a:bodyPr/>
          <a:lstStyle/>
          <a:p>
            <a:r>
              <a:rPr lang="de-DE"/>
              <a:t>Rahmen des Projekts - Niedrigwasserevent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77E82E-B479-678D-2B29-6ED1F4D07502}"/>
              </a:ext>
            </a:extLst>
          </p:cNvPr>
          <p:cNvSpPr txBox="1"/>
          <p:nvPr/>
        </p:nvSpPr>
        <p:spPr>
          <a:xfrm>
            <a:off x="746449" y="1772816"/>
            <a:ext cx="64381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/>
          </a:p>
          <a:p>
            <a:endParaRPr lang="de-DE">
              <a:cs typeface="Calibri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FA344-D0C5-232B-89E7-85BB5192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t>10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A14B58D-B835-B22E-9BF8-AD4ACFAAE98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 panose="020B0604020202020204" pitchFamily="34" charset="0"/>
              <a:buChar char="•"/>
            </a:pPr>
            <a:r>
              <a:rPr lang="de-DE">
                <a:latin typeface="Calibri"/>
                <a:cs typeface="Arial"/>
              </a:rPr>
              <a:t> Zielvariable: </a:t>
            </a:r>
            <a:endParaRPr lang="en-US">
              <a:latin typeface="Calibri"/>
              <a:cs typeface="Arial"/>
            </a:endParaRPr>
          </a:p>
          <a:p>
            <a:pPr marL="383540" lvl="1">
              <a:buFont typeface="Arial,Sans-Serif" panose="020B0604020202020204" pitchFamily="34" charset="0"/>
              <a:buChar char="•"/>
            </a:pPr>
            <a:r>
              <a:rPr lang="de-DE" sz="2000">
                <a:latin typeface="Calibri"/>
                <a:cs typeface="Arial"/>
              </a:rPr>
              <a:t>Binär: Niedrigwasserevent oder kein Niedrigwasserevent?</a:t>
            </a:r>
            <a:endParaRPr lang="de-DE" sz="2000">
              <a:latin typeface="Calibri"/>
              <a:cs typeface="Calibri"/>
            </a:endParaRPr>
          </a:p>
          <a:p>
            <a:pPr marL="383540" lvl="1">
              <a:buFont typeface="Arial,Sans-Serif" panose="020B0604020202020204" pitchFamily="34" charset="0"/>
              <a:buChar char="•"/>
            </a:pPr>
            <a:r>
              <a:rPr lang="de-DE" sz="2000">
                <a:cs typeface="Arial"/>
              </a:rPr>
              <a:t>Definiert durch 3-tägige konsekutive Unterschreitung des kritischen Werts NM7Q: niedrigstes 7-tägiges Abflussmittel </a:t>
            </a:r>
          </a:p>
          <a:p>
            <a:pPr marL="566420" lvl="2">
              <a:buFont typeface="Arial,Sans-Serif" panose="020B0604020202020204" pitchFamily="34" charset="0"/>
              <a:buChar char="•"/>
            </a:pPr>
            <a:r>
              <a:rPr lang="de-DE" sz="1600">
                <a:cs typeface="Arial"/>
              </a:rPr>
              <a:t>Berechnet pro Halbjahr, gemittelt über alle Jahre und </a:t>
            </a:r>
            <a:r>
              <a:rPr lang="de-DE" sz="1600" err="1">
                <a:cs typeface="Arial"/>
              </a:rPr>
              <a:t>member</a:t>
            </a:r>
            <a:r>
              <a:rPr lang="de-DE" sz="1600">
                <a:cs typeface="Arial"/>
              </a:rPr>
              <a:t> pro Pegel</a:t>
            </a:r>
          </a:p>
          <a:p>
            <a:pPr>
              <a:buFont typeface="Arial" panose="020B0604020202020204" pitchFamily="34" charset="0"/>
              <a:buChar char="•"/>
            </a:pPr>
            <a:endParaRPr lang="de-DE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 marL="566420" lvl="2">
              <a:buFont typeface="Wingdings" panose="020B0604020202020204" pitchFamily="34" charset="0"/>
              <a:buChar char="Ø"/>
            </a:pPr>
            <a:endParaRPr lang="de-DE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72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Zielvariablen </a:t>
            </a:r>
            <a:r>
              <a:rPr lang="de-DE" sz="2900"/>
              <a:t> -</a:t>
            </a:r>
            <a:br>
              <a:rPr lang="de-DE"/>
            </a:br>
            <a:r>
              <a:rPr lang="de-DE"/>
              <a:t>Abflussmenge &amp; Niedrigwasser-event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0908F4-9503-9C09-F072-7123564F8210}"/>
              </a:ext>
            </a:extLst>
          </p:cNvPr>
          <p:cNvSpPr txBox="1"/>
          <p:nvPr/>
        </p:nvSpPr>
        <p:spPr>
          <a:xfrm>
            <a:off x="10173855" y="6642556"/>
            <a:ext cx="215022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800"/>
              <a:t>Für </a:t>
            </a:r>
            <a:r>
              <a:rPr lang="de-DE" sz="800" err="1"/>
              <a:t>member</a:t>
            </a:r>
            <a:r>
              <a:rPr lang="de-DE" sz="800"/>
              <a:t>: „</a:t>
            </a:r>
            <a:r>
              <a:rPr lang="de-DE" sz="800" err="1"/>
              <a:t>kbe</a:t>
            </a:r>
            <a:r>
              <a:rPr lang="de-DE" sz="800"/>
              <a:t>“ ; Pegel: Isar-Mittenwald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02C6123-BBB1-519B-6BDE-6A898663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11</a:t>
            </a:fld>
            <a:endParaRPr lang="en-US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BB576F7-84FD-F86C-2095-A752AC8F2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225987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Zielvariablen</a:t>
            </a:r>
            <a:r>
              <a:rPr lang="de-DE" sz="2900"/>
              <a:t> -</a:t>
            </a:r>
            <a:br>
              <a:rPr lang="de-DE"/>
            </a:br>
            <a:r>
              <a:rPr lang="de-DE"/>
              <a:t>Abflussmenge &amp; Niedrigwasser-event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CD3C32-0A84-41D3-A2FC-DD5FEFB9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F3BD1C-FF93-ACAD-11A5-5DB83A682885}"/>
              </a:ext>
            </a:extLst>
          </p:cNvPr>
          <p:cNvSpPr txBox="1"/>
          <p:nvPr/>
        </p:nvSpPr>
        <p:spPr>
          <a:xfrm>
            <a:off x="11179521" y="6642556"/>
            <a:ext cx="118519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800"/>
              <a:t>Für </a:t>
            </a:r>
            <a:r>
              <a:rPr lang="de-DE" sz="800" err="1"/>
              <a:t>member</a:t>
            </a:r>
            <a:r>
              <a:rPr lang="de-DE" sz="800"/>
              <a:t>: „</a:t>
            </a:r>
            <a:r>
              <a:rPr lang="de-DE" sz="800" err="1"/>
              <a:t>kbe</a:t>
            </a:r>
            <a:r>
              <a:rPr lang="de-DE" sz="800"/>
              <a:t>“</a:t>
            </a:r>
          </a:p>
        </p:txBody>
      </p:sp>
      <p:pic>
        <p:nvPicPr>
          <p:cNvPr id="11" name="Inhaltsplatzhalter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A088906-8298-8318-A300-DDCBC41EA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233308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742FC-0B34-AC7B-0A57-55B4132E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Rahmen des Projekts - Fragestellungen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CC927-19CB-9371-00AB-B1621775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061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/>
              <a:t> Wie kann das Auftreten von Niedrigwasserevents erklärt/vorhergesagt werden?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Welche Treiber sind relevant? Unterscheidet sich deren Bedeutung je nach Pegel? Ist eine Gruppierung der Pegel nach Bedeutung der Treiber möglich?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Sind Treiber eines Extremevents selbst extrem? Oder handelt es sich um eine Kombination moderat ausgeprägter Treiber, die zu extremen Niedrigwassern führt? 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4A95DE-1D82-E16A-85CA-71CDE172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0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09BF8-FAC3-E63B-3496-E152219E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4CF18-D398-CCA6-A7F1-2F2FF6DF4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54809-1659-0471-FB82-3E7B8A01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6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/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 Light"/>
              </a:rPr>
              <a:t> Anzahl jährlicher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Niedrigwasserevents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  <a:cs typeface="Calibri Light"/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  <a:cs typeface="Calibri Light"/>
              </a:rPr>
              <a:t>Korrelation zwischen den Treibern</a:t>
            </a:r>
            <a:endParaRPr lang="de-DE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0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Analyse:</a:t>
            </a:r>
            <a:br>
              <a:rPr lang="de-DE"/>
            </a:br>
            <a:r>
              <a:rPr lang="de-DE"/>
              <a:t>Daten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Knapp 10% Niedrigwasser-Events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Verwendung aggregierter Daten bei Extremwertanalyse &amp; weiter Modellierung 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Berücksichtigung vorheriger Tage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D2085F-FC7F-6B8F-5AED-9DF7BB65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3E41097B-A695-84A6-C683-A71CAA12B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951341"/>
            <a:ext cx="6492875" cy="4818794"/>
          </a:xfr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CD31727-C0C3-F378-9F44-E31FD284642A}"/>
              </a:ext>
            </a:extLst>
          </p:cNvPr>
          <p:cNvSpPr/>
          <p:nvPr/>
        </p:nvSpPr>
        <p:spPr>
          <a:xfrm>
            <a:off x="4721629" y="1756756"/>
            <a:ext cx="6640108" cy="4703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52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9953920-B94A-52F4-0A3E-489F19C31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951341"/>
            <a:ext cx="6492875" cy="481879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Analyse:</a:t>
            </a:r>
            <a:br>
              <a:rPr lang="de-DE"/>
            </a:br>
            <a:r>
              <a:rPr lang="de-DE"/>
              <a:t>Daten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Knapp 10% Niedrigwasser-Events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Verwendung aggregierter Daten bei Extremwertanalyse &amp; weiter Modellierung 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Berücksichtigung vorheriger Tage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D2085F-FC7F-6B8F-5AED-9DF7BB65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D31727-C0C3-F378-9F44-E31FD284642A}"/>
              </a:ext>
            </a:extLst>
          </p:cNvPr>
          <p:cNvSpPr/>
          <p:nvPr/>
        </p:nvSpPr>
        <p:spPr>
          <a:xfrm>
            <a:off x="4721629" y="5059680"/>
            <a:ext cx="6640108" cy="717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46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Analyse:</a:t>
            </a:r>
            <a:br>
              <a:rPr lang="de-DE"/>
            </a:br>
            <a:r>
              <a:rPr lang="de-DE"/>
              <a:t>Daten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Knapp 10% Niedrigwasser-Events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Verwendung aggregierter Daten bei Extremwertanalyse &amp; weiter Modellierung 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Berücksichtigung vorheriger Tage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D2085F-FC7F-6B8F-5AED-9DF7BB65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CE691C-3DEA-D787-DB10-1CBB31618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951341"/>
            <a:ext cx="6492875" cy="4818794"/>
          </a:xfrm>
        </p:spPr>
      </p:pic>
    </p:spTree>
    <p:extLst>
      <p:ext uri="{BB962C8B-B14F-4D97-AF65-F5344CB8AC3E}">
        <p14:creationId xmlns:p14="http://schemas.microsoft.com/office/powerpoint/2010/main" val="265309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 Anzahl jährlicher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Treiber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Korrelation zwischen den Treibern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Boden, Himmel, Baum enthält.&#10;&#10;Automatisch generierte Beschreibung">
            <a:extLst>
              <a:ext uri="{FF2B5EF4-FFF2-40B4-BE49-F238E27FC236}">
                <a16:creationId xmlns:a16="http://schemas.microsoft.com/office/drawing/2014/main" id="{A7A2E88B-AF20-877A-1C9B-A831EBE3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1" y="405621"/>
            <a:ext cx="4587638" cy="332260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16C508B-7160-D6BD-CF0C-C4609319A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82" y="648276"/>
            <a:ext cx="7161233" cy="1261274"/>
          </a:xfrm>
          <a:prstGeom prst="rect">
            <a:avLst/>
          </a:prstGeom>
        </p:spPr>
      </p:pic>
      <p:pic>
        <p:nvPicPr>
          <p:cNvPr id="7" name="Grafik 6" descr="Ein Bild, das Text, draußen, Meeressäuger, Robbe enthält.&#10;&#10;Automatisch generierte Beschreibung">
            <a:extLst>
              <a:ext uri="{FF2B5EF4-FFF2-40B4-BE49-F238E27FC236}">
                <a16:creationId xmlns:a16="http://schemas.microsoft.com/office/drawing/2014/main" id="{6F87C4CF-3458-0AE5-C3E0-4F1B86C7A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41" y="2147335"/>
            <a:ext cx="5840840" cy="4062946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4ED65DB-73F1-4AE9-066B-EF39B6C5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Grafik 9" descr="Ein Bild, das Text, Person, Mann, Lächeln enthält.&#10;&#10;Beschreibung automatisch generiert.">
            <a:extLst>
              <a:ext uri="{FF2B5EF4-FFF2-40B4-BE49-F238E27FC236}">
                <a16:creationId xmlns:a16="http://schemas.microsoft.com/office/drawing/2014/main" id="{8A55FD8D-C2B9-465D-4A5D-BDAA05B9B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52" y="2781237"/>
            <a:ext cx="2743200" cy="387056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265459-AA7D-A907-EDAA-8911775D0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27" y="4873800"/>
            <a:ext cx="7186283" cy="1615580"/>
          </a:xfrm>
          <a:prstGeom prst="rect">
            <a:avLst/>
          </a:prstGeom>
        </p:spPr>
      </p:pic>
      <p:pic>
        <p:nvPicPr>
          <p:cNvPr id="6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FB3D9C74-66A8-E78A-EB5E-56690E4BD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089" y="3481024"/>
            <a:ext cx="4494924" cy="6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9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698240" cy="2286000"/>
          </a:xfrm>
        </p:spPr>
        <p:txBody>
          <a:bodyPr>
            <a:normAutofit fontScale="90000"/>
          </a:bodyPr>
          <a:lstStyle/>
          <a:p>
            <a:r>
              <a:rPr lang="de-DE"/>
              <a:t>Deskriptive Analyse</a:t>
            </a:r>
            <a:r>
              <a:rPr lang="de-DE" sz="3200"/>
              <a:t> -</a:t>
            </a:r>
            <a:br>
              <a:rPr lang="de-DE"/>
            </a:br>
            <a:r>
              <a:rPr lang="de-DE">
                <a:cs typeface="Calibri Light"/>
              </a:rPr>
              <a:t>Anzahl jährlicher </a:t>
            </a:r>
            <a:r>
              <a:rPr lang="de-DE"/>
              <a:t>Niedrigwasserevents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110F5D-4D4A-681D-24AF-C093062F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2" name="Inhaltsplatzhalter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167C150-CE55-9D1D-9B4E-29D507AAD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52590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566160" cy="2286000"/>
          </a:xfrm>
        </p:spPr>
        <p:txBody>
          <a:bodyPr>
            <a:normAutofit fontScale="90000"/>
          </a:bodyPr>
          <a:lstStyle/>
          <a:p>
            <a:r>
              <a:rPr lang="de-DE"/>
              <a:t>Deskriptive Analyse</a:t>
            </a:r>
            <a:r>
              <a:rPr lang="de-DE" sz="3200"/>
              <a:t> -</a:t>
            </a:r>
            <a:br>
              <a:rPr lang="de-DE"/>
            </a:br>
            <a:r>
              <a:rPr lang="de-DE">
                <a:cs typeface="Calibri Light"/>
              </a:rPr>
              <a:t>Anzahl jährlicher </a:t>
            </a:r>
            <a:r>
              <a:rPr lang="de-DE"/>
              <a:t>Niedrigwasserevents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563491-60C7-6081-8FD9-7B97C67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2" name="Inhaltsplatzhalter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77AB0BF-FB28-7933-3232-CBF8EC648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1260044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Anzahl jährlicher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cs typeface="Calibri Light"/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Treiber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Korrelation zwischen den Treibern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91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82A06-051F-6099-3C4B-498E29A3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647440" cy="2286000"/>
          </a:xfrm>
        </p:spPr>
        <p:txBody>
          <a:bodyPr>
            <a:normAutofit fontScale="90000"/>
          </a:bodyPr>
          <a:lstStyle/>
          <a:p>
            <a:r>
              <a:rPr lang="de-DE"/>
              <a:t>Deskriptive Analyse </a:t>
            </a:r>
            <a:r>
              <a:rPr lang="de-DE" sz="3200"/>
              <a:t>-</a:t>
            </a:r>
            <a:br>
              <a:rPr lang="de-DE" sz="3200">
                <a:cs typeface="Calibri Light"/>
              </a:rPr>
            </a:br>
            <a:r>
              <a:rPr lang="de-DE">
                <a:cs typeface="Calibri Light"/>
              </a:rPr>
              <a:t>Konditionale Verteilung von Niedrigwasserevents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D7BBCE-061F-877C-7EC6-38E7B6A6F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Pegel: Iller Kempten im Sommer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Zellenwert: Anteil der Niedrigwasserevents im jeweiligen Dezil (10% der Treibervariable)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Zellenwert = 0: </a:t>
            </a:r>
            <a:br>
              <a:rPr lang="de-DE"/>
            </a:br>
            <a:r>
              <a:rPr lang="de-DE"/>
              <a:t>0% der Niedrigwasserevents liegen in diesem Dezil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Zellenwert = 1: </a:t>
            </a:r>
            <a:br>
              <a:rPr lang="de-DE"/>
            </a:br>
            <a:r>
              <a:rPr lang="de-DE"/>
              <a:t>100% der Niedrigwasserevents liegen in diesem Dezil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Gesamte Spalte = 0.1: </a:t>
            </a:r>
            <a:br>
              <a:rPr lang="de-DE"/>
            </a:br>
            <a:r>
              <a:rPr lang="de-DE"/>
              <a:t>Gleichmäßige Verteilung der Niedrigwasserevents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6D6452-8525-1C77-2444-59D4DD05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23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46778B5-4FFA-DF7F-C627-06F91617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55" y="1008499"/>
            <a:ext cx="4811730" cy="4703842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11F2494-32B5-F6A2-46C9-CE9233BD6393}"/>
              </a:ext>
            </a:extLst>
          </p:cNvPr>
          <p:cNvSpPr/>
          <p:nvPr/>
        </p:nvSpPr>
        <p:spPr>
          <a:xfrm>
            <a:off x="9059942" y="2295118"/>
            <a:ext cx="930195" cy="265520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FF9B8622-7125-9F67-34EC-5652E31EB0B3}"/>
              </a:ext>
            </a:extLst>
          </p:cNvPr>
          <p:cNvSpPr/>
          <p:nvPr/>
        </p:nvSpPr>
        <p:spPr>
          <a:xfrm>
            <a:off x="9042012" y="3630706"/>
            <a:ext cx="930195" cy="2018572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9491B-C3CA-A1B9-120F-341A6C4401D2}"/>
              </a:ext>
            </a:extLst>
          </p:cNvPr>
          <p:cNvSpPr txBox="1"/>
          <p:nvPr/>
        </p:nvSpPr>
        <p:spPr>
          <a:xfrm>
            <a:off x="9685867" y="6266299"/>
            <a:ext cx="2506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>
                <a:solidFill>
                  <a:srgbClr val="00B0F0"/>
                </a:solidFill>
              </a:rPr>
              <a:t>Werte &gt;= 0.25</a:t>
            </a:r>
            <a:r>
              <a:rPr lang="de-DE" sz="1400">
                <a:solidFill>
                  <a:srgbClr val="000000"/>
                </a:solidFill>
              </a:rPr>
              <a:t> ; </a:t>
            </a:r>
            <a:r>
              <a:rPr lang="de-DE" sz="1400">
                <a:solidFill>
                  <a:srgbClr val="92D050"/>
                </a:solidFill>
              </a:rPr>
              <a:t>Werte &lt;= 0.04</a:t>
            </a:r>
            <a:endParaRPr lang="de-DE" sz="1400">
              <a:solidFill>
                <a:srgbClr val="00B0F0"/>
              </a:solidFill>
            </a:endParaRPr>
          </a:p>
        </p:txBody>
      </p:sp>
      <p:pic>
        <p:nvPicPr>
          <p:cNvPr id="6" name="Grafik 5" descr="dunkel (mittlere Sonne) mit einfarbiger Füllung">
            <a:extLst>
              <a:ext uri="{FF2B5EF4-FFF2-40B4-BE49-F238E27FC236}">
                <a16:creationId xmlns:a16="http://schemas.microsoft.com/office/drawing/2014/main" id="{D99B7735-0463-2C96-A311-80795E513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2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963D0-4E00-F4D8-39F4-17DE3858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 -</a:t>
            </a:r>
            <a:r>
              <a:rPr lang="de-DE">
                <a:cs typeface="Calibri Light"/>
              </a:rPr>
              <a:t> Konditionale Verteilung von Niedrigwasserevents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E81DC5-0EFC-C017-9813-C5EC3CF3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0CC20E8-9AA6-123B-E242-FB2466CE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/>
              <a:t> Pegel: Iller Kempten im Sommer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00087B-A75A-ADD7-600D-FB8099E8A00B}"/>
              </a:ext>
            </a:extLst>
          </p:cNvPr>
          <p:cNvSpPr txBox="1"/>
          <p:nvPr/>
        </p:nvSpPr>
        <p:spPr>
          <a:xfrm>
            <a:off x="8788400" y="482599"/>
            <a:ext cx="3302000" cy="12319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00AC3-4F02-B8FC-B422-D4E280DE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1" y="2296915"/>
            <a:ext cx="11239958" cy="3120998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15CFC54-D1B9-C3C8-7F45-FD7DC67049AF}"/>
              </a:ext>
            </a:extLst>
          </p:cNvPr>
          <p:cNvSpPr/>
          <p:nvPr/>
        </p:nvSpPr>
        <p:spPr>
          <a:xfrm>
            <a:off x="1382131" y="3163480"/>
            <a:ext cx="930195" cy="161803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67EB5B61-72BC-5F17-E690-DB5D0DB5836F}"/>
              </a:ext>
            </a:extLst>
          </p:cNvPr>
          <p:cNvSpPr/>
          <p:nvPr/>
        </p:nvSpPr>
        <p:spPr>
          <a:xfrm>
            <a:off x="6068429" y="4089400"/>
            <a:ext cx="930195" cy="1322161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FA3EA95A-248E-3DD0-287C-3B7AA9E46B82}"/>
              </a:ext>
            </a:extLst>
          </p:cNvPr>
          <p:cNvSpPr/>
          <p:nvPr/>
        </p:nvSpPr>
        <p:spPr>
          <a:xfrm>
            <a:off x="6064758" y="3161360"/>
            <a:ext cx="930195" cy="161803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11D3293-EB3B-ED7C-A975-E7A661857840}"/>
              </a:ext>
            </a:extLst>
          </p:cNvPr>
          <p:cNvSpPr/>
          <p:nvPr/>
        </p:nvSpPr>
        <p:spPr>
          <a:xfrm>
            <a:off x="8570331" y="3161361"/>
            <a:ext cx="930195" cy="161803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448D3502-A491-9346-6539-D863D0DB8E37}"/>
              </a:ext>
            </a:extLst>
          </p:cNvPr>
          <p:cNvSpPr/>
          <p:nvPr/>
        </p:nvSpPr>
        <p:spPr>
          <a:xfrm>
            <a:off x="9785377" y="3161361"/>
            <a:ext cx="930195" cy="424521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FC2B2DE-2327-C7E9-20E7-1453B937CEF9}"/>
              </a:ext>
            </a:extLst>
          </p:cNvPr>
          <p:cNvSpPr/>
          <p:nvPr/>
        </p:nvSpPr>
        <p:spPr>
          <a:xfrm>
            <a:off x="10747385" y="3161361"/>
            <a:ext cx="930195" cy="161803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63BFA7E-A52D-D78C-3000-167204EE567B}"/>
              </a:ext>
            </a:extLst>
          </p:cNvPr>
          <p:cNvSpPr/>
          <p:nvPr/>
        </p:nvSpPr>
        <p:spPr>
          <a:xfrm>
            <a:off x="5065131" y="5245100"/>
            <a:ext cx="814969" cy="166461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D5BC3844-25B9-AA04-C9D4-6A96AEEB7D3C}"/>
              </a:ext>
            </a:extLst>
          </p:cNvPr>
          <p:cNvSpPr/>
          <p:nvPr/>
        </p:nvSpPr>
        <p:spPr>
          <a:xfrm>
            <a:off x="7298417" y="4783667"/>
            <a:ext cx="930195" cy="619050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FE2948C1-9FDD-5FE7-ED02-1265296C96C9}"/>
              </a:ext>
            </a:extLst>
          </p:cNvPr>
          <p:cNvSpPr/>
          <p:nvPr/>
        </p:nvSpPr>
        <p:spPr>
          <a:xfrm>
            <a:off x="1382130" y="4538133"/>
            <a:ext cx="930195" cy="873429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A07EF77D-251A-809A-FB94-87A7B0FC06CA}"/>
              </a:ext>
            </a:extLst>
          </p:cNvPr>
          <p:cNvSpPr/>
          <p:nvPr/>
        </p:nvSpPr>
        <p:spPr>
          <a:xfrm>
            <a:off x="8612054" y="4783667"/>
            <a:ext cx="930195" cy="619428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35B779C-79DE-2ADC-C556-CC7A42941D3D}"/>
              </a:ext>
            </a:extLst>
          </p:cNvPr>
          <p:cNvSpPr/>
          <p:nvPr/>
        </p:nvSpPr>
        <p:spPr>
          <a:xfrm>
            <a:off x="9785375" y="4307960"/>
            <a:ext cx="930195" cy="1094757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AA0E24C-812D-C10B-EAD1-FB700424622A}"/>
              </a:ext>
            </a:extLst>
          </p:cNvPr>
          <p:cNvSpPr/>
          <p:nvPr/>
        </p:nvSpPr>
        <p:spPr>
          <a:xfrm>
            <a:off x="10747384" y="4538133"/>
            <a:ext cx="930195" cy="864584"/>
          </a:xfrm>
          <a:prstGeom prst="round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06A9558-21F5-D6BB-8FD9-8CDCDF0846A8}"/>
              </a:ext>
            </a:extLst>
          </p:cNvPr>
          <p:cNvSpPr txBox="1"/>
          <p:nvPr/>
        </p:nvSpPr>
        <p:spPr>
          <a:xfrm>
            <a:off x="9685868" y="6018997"/>
            <a:ext cx="2506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>
                <a:solidFill>
                  <a:srgbClr val="00B0F0"/>
                </a:solidFill>
              </a:rPr>
              <a:t>Werte &gt;= 0.25</a:t>
            </a:r>
            <a:r>
              <a:rPr lang="de-DE" sz="1400">
                <a:solidFill>
                  <a:srgbClr val="000000"/>
                </a:solidFill>
              </a:rPr>
              <a:t> ; </a:t>
            </a:r>
            <a:r>
              <a:rPr lang="de-DE" sz="1400">
                <a:solidFill>
                  <a:srgbClr val="92D050"/>
                </a:solidFill>
              </a:rPr>
              <a:t>Werte &lt;= 0.04</a:t>
            </a:r>
            <a:endParaRPr lang="de-DE" sz="1400">
              <a:solidFill>
                <a:srgbClr val="00B0F0"/>
              </a:solidFill>
            </a:endParaRPr>
          </a:p>
        </p:txBody>
      </p:sp>
      <p:pic>
        <p:nvPicPr>
          <p:cNvPr id="27" name="Grafik 26" descr="dunkel (mittlere Sonne) mit einfarbiger Füllung">
            <a:extLst>
              <a:ext uri="{FF2B5EF4-FFF2-40B4-BE49-F238E27FC236}">
                <a16:creationId xmlns:a16="http://schemas.microsoft.com/office/drawing/2014/main" id="{11140482-15EE-E8BC-34F5-0A4D43B1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0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Anzahl jährlicher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>
                <a:cs typeface="Calibri Light"/>
              </a:rPr>
              <a:t>Treiber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Korrelation zwischen den Treibern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  <a:r>
              <a:rPr lang="de-DE" sz="2900"/>
              <a:t> -</a:t>
            </a:r>
            <a:br>
              <a:rPr lang="de-DE"/>
            </a:br>
            <a:r>
              <a:rPr lang="de-DE"/>
              <a:t>Treiber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6E526C-0A1C-8FAC-071D-8D54B290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Inhaltsplatzhalter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B8FF498-82C3-9110-CF66-3392F4244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273217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  <a:r>
              <a:rPr lang="de-DE" sz="2900"/>
              <a:t>  -</a:t>
            </a:r>
            <a:br>
              <a:rPr lang="de-DE"/>
            </a:br>
            <a:r>
              <a:rPr lang="de-DE"/>
              <a:t>Treiber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6E526C-0A1C-8FAC-071D-8D54B290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1" name="Inhaltsplatzhalter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2CB0611-E987-7B19-7F77-832899D77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349321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  <a:r>
              <a:rPr lang="de-DE" sz="2900"/>
              <a:t> -</a:t>
            </a:r>
            <a:br>
              <a:rPr lang="de-DE"/>
            </a:br>
            <a:r>
              <a:rPr lang="de-DE"/>
              <a:t>Treiber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3CE41D-AB5E-3837-B034-6C4FC750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2" name="Inhaltsplatzhalter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4B810E1-B74D-A41E-B2AD-4E61F3926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65186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Deskriptive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Anzahl jährlicher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Konditionale Verteilung von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Treiber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>
                <a:cs typeface="Calibri Light"/>
              </a:rPr>
              <a:t>Korrelation zwischen den Treibern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8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35917-CB66-1241-CD65-4FB4956D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Gliederung</a:t>
            </a:r>
            <a:endParaRPr lang="de-DE"/>
          </a:p>
        </p:txBody>
      </p:sp>
      <p:graphicFrame>
        <p:nvGraphicFramePr>
          <p:cNvPr id="20" name="Inhaltsplatzhalter 2">
            <a:extLst>
              <a:ext uri="{FF2B5EF4-FFF2-40B4-BE49-F238E27FC236}">
                <a16:creationId xmlns:a16="http://schemas.microsoft.com/office/drawing/2014/main" id="{F10A85DB-1F13-4F4D-2668-CFD3BF9D4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018266"/>
              </p:ext>
            </p:extLst>
          </p:nvPr>
        </p:nvGraphicFramePr>
        <p:xfrm>
          <a:off x="1067592" y="2574142"/>
          <a:ext cx="10058400" cy="2027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BB393A-451B-4C50-A03E-9FE521D5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6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76342-885B-92B4-443F-D69C02BA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cs typeface="Calibri Light"/>
              </a:rPr>
              <a:t>Deskriptive Analyse</a:t>
            </a:r>
            <a:r>
              <a:rPr lang="de-DE" sz="3200">
                <a:cs typeface="Calibri Light"/>
              </a:rPr>
              <a:t> -</a:t>
            </a:r>
            <a:br>
              <a:rPr lang="de-DE" sz="3200">
                <a:cs typeface="Calibri Light"/>
              </a:rPr>
            </a:br>
            <a:r>
              <a:rPr lang="de-DE">
                <a:cs typeface="Calibri Light"/>
              </a:rPr>
              <a:t>Korrelation zwischen den Treibern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A8192A-E952-6922-D239-F1E4E2F7E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Stark korrelierte Treiberpaare sollten nicht gleichzeitig in ein Modell aufgenommen werden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6E9A3A-37F3-434D-9C02-45BC517F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30</a:t>
            </a:fld>
            <a:endParaRPr lang="en-US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3E9589C4-F0A5-6091-F712-DE7D7A68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60" y="592334"/>
            <a:ext cx="7203440" cy="5947652"/>
          </a:xfrm>
          <a:prstGeom prst="rect">
            <a:avLst/>
          </a:prstGeom>
        </p:spPr>
      </p:pic>
      <p:sp>
        <p:nvSpPr>
          <p:cNvPr id="13" name="Textfeld 1">
            <a:extLst>
              <a:ext uri="{FF2B5EF4-FFF2-40B4-BE49-F238E27FC236}">
                <a16:creationId xmlns:a16="http://schemas.microsoft.com/office/drawing/2014/main" id="{48942459-CD60-41BF-2C71-7CA00972FC76}"/>
              </a:ext>
            </a:extLst>
          </p:cNvPr>
          <p:cNvSpPr txBox="1"/>
          <p:nvPr/>
        </p:nvSpPr>
        <p:spPr>
          <a:xfrm>
            <a:off x="4426361" y="405148"/>
            <a:ext cx="721678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Bsp</a:t>
            </a: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: Spearman-Korrelationskoeffizienten (Fränkische Saale Salz, Sommer)</a:t>
            </a:r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3E1168A-C543-4255-8352-1ED562A4C446}"/>
              </a:ext>
            </a:extLst>
          </p:cNvPr>
          <p:cNvGrpSpPr/>
          <p:nvPr/>
        </p:nvGrpSpPr>
        <p:grpSpPr>
          <a:xfrm>
            <a:off x="6859185" y="3438894"/>
            <a:ext cx="3182885" cy="2167247"/>
            <a:chOff x="6859185" y="3428998"/>
            <a:chExt cx="3182885" cy="216724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1BBA9553-C336-52AE-0F3B-213272D4A674}"/>
                </a:ext>
              </a:extLst>
            </p:cNvPr>
            <p:cNvSpPr/>
            <p:nvPr/>
          </p:nvSpPr>
          <p:spPr>
            <a:xfrm>
              <a:off x="6881564" y="4845691"/>
              <a:ext cx="355080" cy="3364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D95748B-26E7-EFA4-3590-2316E359E5E0}"/>
                </a:ext>
              </a:extLst>
            </p:cNvPr>
            <p:cNvSpPr/>
            <p:nvPr/>
          </p:nvSpPr>
          <p:spPr>
            <a:xfrm>
              <a:off x="6859185" y="5182157"/>
              <a:ext cx="377460" cy="3729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5843ECA-9819-E5C7-65A2-35BB4ECFAA9D}"/>
                </a:ext>
              </a:extLst>
            </p:cNvPr>
            <p:cNvSpPr/>
            <p:nvPr/>
          </p:nvSpPr>
          <p:spPr>
            <a:xfrm>
              <a:off x="9586849" y="5141024"/>
              <a:ext cx="455221" cy="4552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F5B585E-59D0-94D9-A718-5067D4385AC7}"/>
                </a:ext>
              </a:extLst>
            </p:cNvPr>
            <p:cNvSpPr/>
            <p:nvPr/>
          </p:nvSpPr>
          <p:spPr>
            <a:xfrm>
              <a:off x="7587837" y="3428998"/>
              <a:ext cx="455221" cy="4552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986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30D91-E277-D1F8-BB68-18118755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>
                <a:cs typeface="Calibri Light"/>
              </a:rPr>
              <a:t>Deskriptive Analyse</a:t>
            </a:r>
            <a:r>
              <a:rPr lang="de-DE" sz="2900">
                <a:cs typeface="Calibri Light"/>
              </a:rPr>
              <a:t> -</a:t>
            </a:r>
            <a:br>
              <a:rPr lang="de-DE" sz="2900">
                <a:cs typeface="Calibri Light"/>
              </a:rPr>
            </a:br>
            <a:r>
              <a:rPr lang="de-DE" sz="3200">
                <a:cs typeface="Calibri Light"/>
              </a:rPr>
              <a:t>Korrelation zwischen den Treibern</a:t>
            </a:r>
            <a:endParaRPr lang="de-DE" sz="3200"/>
          </a:p>
        </p:txBody>
      </p:sp>
      <p:pic>
        <p:nvPicPr>
          <p:cNvPr id="10" name="Grafik 10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B4144336-D20B-5CE1-CF82-48208CD2D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4340" y="629318"/>
            <a:ext cx="7204759" cy="586794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17497F-3E60-B6F8-986B-168C0EBF4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Stark korrelierte Treiberpaare an mindestens einem Messpunkt: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Mittlerer Niederschlag, mittlere Versickerung und maximaler Niederschlag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Mittlere Strahlung und mittlere relative Luftfeuchte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de-DE">
                <a:cs typeface="Calibri"/>
              </a:rPr>
              <a:t>Mittlerer Schneespeicher und mittlere Schneeschmelze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BD843F-F048-3858-F66C-9ACFFABE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31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FC3482-8F6D-98CF-836A-DDD723A59A09}"/>
              </a:ext>
            </a:extLst>
          </p:cNvPr>
          <p:cNvSpPr txBox="1"/>
          <p:nvPr/>
        </p:nvSpPr>
        <p:spPr>
          <a:xfrm>
            <a:off x="4426361" y="405148"/>
            <a:ext cx="721678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Bsp</a:t>
            </a: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: Spearman-Korrelationskoeffizienten (Isar Mittenwald, Sommer)</a:t>
            </a:r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7D7A662-2156-FB96-2A4A-08651B67C92A}"/>
              </a:ext>
            </a:extLst>
          </p:cNvPr>
          <p:cNvSpPr/>
          <p:nvPr/>
        </p:nvSpPr>
        <p:spPr>
          <a:xfrm>
            <a:off x="8765473" y="5517076"/>
            <a:ext cx="455221" cy="455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11">
            <a:extLst>
              <a:ext uri="{FF2B5EF4-FFF2-40B4-BE49-F238E27FC236}">
                <a16:creationId xmlns:a16="http://schemas.microsoft.com/office/drawing/2014/main" id="{BA20CD9E-FEC6-ABBC-4AEE-E3478536B0B0}"/>
              </a:ext>
            </a:extLst>
          </p:cNvPr>
          <p:cNvSpPr/>
          <p:nvPr/>
        </p:nvSpPr>
        <p:spPr>
          <a:xfrm>
            <a:off x="6826903" y="5189897"/>
            <a:ext cx="398775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11">
            <a:extLst>
              <a:ext uri="{FF2B5EF4-FFF2-40B4-BE49-F238E27FC236}">
                <a16:creationId xmlns:a16="http://schemas.microsoft.com/office/drawing/2014/main" id="{E92278AF-82C5-F2E8-AF5E-6D7ECAF629FA}"/>
              </a:ext>
            </a:extLst>
          </p:cNvPr>
          <p:cNvSpPr/>
          <p:nvPr/>
        </p:nvSpPr>
        <p:spPr>
          <a:xfrm>
            <a:off x="6826902" y="4820565"/>
            <a:ext cx="398775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49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3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09BF8-FAC3-E63B-3496-E152219E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Modellierung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4CF18-D398-CCA6-A7F1-2F2FF6DF4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B55262-C95F-8EB4-18EC-1CAEA8CE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</a:t>
            </a:r>
            <a:r>
              <a:rPr lang="de-DE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Relevante 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Beispielhafter Vergleich der Effekte von Treibern zwischen Pegeln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Prädiktion</a:t>
            </a:r>
            <a:endParaRPr lang="de-DE">
              <a:solidFill>
                <a:schemeClr val="bg1">
                  <a:lumMod val="85000"/>
                </a:schemeClr>
              </a:solidFill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84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AAFD96-D988-6A98-A60E-75563BE1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Calibri Light"/>
              </a:rPr>
              <a:t>Modellierung - Einführung in GAMs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FFCFB4-63E3-036D-EBE8-65ADEFAF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34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A01D27A-92DF-79F0-C5DD-8AF57F5676BB}"/>
              </a:ext>
            </a:extLst>
          </p:cNvPr>
          <p:cNvSpPr txBox="1">
            <a:spLocks/>
          </p:cNvSpPr>
          <p:nvPr/>
        </p:nvSpPr>
        <p:spPr>
          <a:xfrm>
            <a:off x="1097280" y="1855894"/>
            <a:ext cx="10535920" cy="22860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>
                <a:cs typeface="Calibri" panose="020F0502020204030204"/>
              </a:rPr>
              <a:t>Modellierung der Variable Niedrigwasserevent:</a:t>
            </a:r>
          </a:p>
          <a:p>
            <a:pPr>
              <a:buFont typeface="Arial,Sans-Serif"/>
              <a:buChar char="•"/>
            </a:pPr>
            <a:r>
              <a:rPr lang="de-DE" sz="1800" b="1">
                <a:cs typeface="Calibri" panose="020F0502020204030204"/>
              </a:rPr>
              <a:t> </a:t>
            </a:r>
            <a:r>
              <a:rPr lang="de-DE" sz="1800">
                <a:cs typeface="Calibri" panose="020F0502020204030204"/>
              </a:rPr>
              <a:t>Binomialverteilungsannahme, da Niedrigwasserevent binär {0: kein Niedrigwasser, 1: Niedrigwasser}</a:t>
            </a:r>
            <a:endParaRPr lang="en-US" sz="1800">
              <a:cs typeface="Calibri" panose="020F0502020204030204"/>
            </a:endParaRPr>
          </a:p>
          <a:p>
            <a:pPr>
              <a:buFont typeface="Arial,Sans-Serif"/>
              <a:buChar char="•"/>
            </a:pPr>
            <a:r>
              <a:rPr lang="de-DE" sz="1800">
                <a:cs typeface="Calibri" panose="020F0502020204030204"/>
              </a:rPr>
              <a:t> Interessierende Größe: Wahrscheinlichkeit (Werte zwischen 0 und 1) für Niedrigwasserevent bei gegebenen Treiberausprägungen</a:t>
            </a:r>
          </a:p>
          <a:p>
            <a:pPr>
              <a:buFont typeface="Arial,Sans-Serif"/>
              <a:buChar char="•"/>
            </a:pPr>
            <a:endParaRPr lang="de-DE" sz="1800">
              <a:cs typeface="Calibri" panose="020F0502020204030204"/>
            </a:endParaRPr>
          </a:p>
          <a:p>
            <a:pPr>
              <a:buFont typeface="Arial,Sans-Serif"/>
              <a:buChar char="•"/>
            </a:pPr>
            <a:endParaRPr lang="de-DE" sz="1800">
              <a:cs typeface="Calibri" panose="020F0502020204030204"/>
            </a:endParaRPr>
          </a:p>
          <a:p>
            <a:pPr marL="0" indent="0">
              <a:buNone/>
            </a:pPr>
            <a:endParaRPr lang="de-DE" sz="1800">
              <a:cs typeface="Calibri" panose="020F0502020204030204"/>
            </a:endParaRPr>
          </a:p>
          <a:p>
            <a:pPr>
              <a:buFont typeface="Calibri"/>
              <a:buChar char=" "/>
            </a:pPr>
            <a:endParaRPr lang="de-DE"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9C565C-A84E-D819-F043-EB7FD0258532}"/>
              </a:ext>
            </a:extLst>
          </p:cNvPr>
          <p:cNvSpPr txBox="1"/>
          <p:nvPr/>
        </p:nvSpPr>
        <p:spPr>
          <a:xfrm>
            <a:off x="9827260" y="789940"/>
            <a:ext cx="15874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cs typeface="Calibri"/>
              </a:rPr>
              <a:t>G</a:t>
            </a:r>
            <a:r>
              <a:rPr lang="de-DE">
                <a:cs typeface="Calibri"/>
              </a:rPr>
              <a:t>eneralisierte</a:t>
            </a:r>
          </a:p>
          <a:p>
            <a:r>
              <a:rPr lang="de-DE" b="1">
                <a:cs typeface="Calibri"/>
              </a:rPr>
              <a:t>A</a:t>
            </a:r>
            <a:r>
              <a:rPr lang="de-DE">
                <a:cs typeface="Calibri"/>
              </a:rPr>
              <a:t>dditive</a:t>
            </a:r>
          </a:p>
          <a:p>
            <a:r>
              <a:rPr lang="de-DE" b="1">
                <a:cs typeface="Calibri"/>
              </a:rPr>
              <a:t>M</a:t>
            </a:r>
            <a:r>
              <a:rPr lang="de-DE">
                <a:cs typeface="Calibri"/>
              </a:rPr>
              <a:t>odelle</a:t>
            </a:r>
          </a:p>
        </p:txBody>
      </p:sp>
      <p:pic>
        <p:nvPicPr>
          <p:cNvPr id="19" name="Grafik 19" descr="Ein Bild, das Tisch enthält.&#10;&#10;Beschreibung automatisch generiert.">
            <a:extLst>
              <a:ext uri="{FF2B5EF4-FFF2-40B4-BE49-F238E27FC236}">
                <a16:creationId xmlns:a16="http://schemas.microsoft.com/office/drawing/2014/main" id="{68590208-9C0C-1B5A-7791-DF201F403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" t="14904" r="47" b="26957"/>
          <a:stretch/>
        </p:blipFill>
        <p:spPr>
          <a:xfrm>
            <a:off x="997306" y="3311805"/>
            <a:ext cx="9971070" cy="716099"/>
          </a:xfrm>
          <a:prstGeom prst="rect">
            <a:avLst/>
          </a:prstGeom>
        </p:spPr>
      </p:pic>
      <p:pic>
        <p:nvPicPr>
          <p:cNvPr id="21" name="Grafik 21" descr="Ein Bild, das Text, Brief enthält.&#10;&#10;Beschreibung automatisch generiert.">
            <a:extLst>
              <a:ext uri="{FF2B5EF4-FFF2-40B4-BE49-F238E27FC236}">
                <a16:creationId xmlns:a16="http://schemas.microsoft.com/office/drawing/2014/main" id="{FB8B8D10-C18D-B99F-1745-8723148E2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21" r="58" b="10088"/>
          <a:stretch/>
        </p:blipFill>
        <p:spPr>
          <a:xfrm>
            <a:off x="944880" y="4594650"/>
            <a:ext cx="11230781" cy="1109170"/>
          </a:xfrm>
          <a:prstGeom prst="rect">
            <a:avLst/>
          </a:prstGeom>
        </p:spPr>
      </p:pic>
      <p:pic>
        <p:nvPicPr>
          <p:cNvPr id="22" name="Grafik 22" descr="Ein Bild, das Text, Brief enthält.&#10;&#10;Beschreibung automatisch generiert.">
            <a:extLst>
              <a:ext uri="{FF2B5EF4-FFF2-40B4-BE49-F238E27FC236}">
                <a16:creationId xmlns:a16="http://schemas.microsoft.com/office/drawing/2014/main" id="{85DC22E0-6B4D-8F24-8707-771025D0B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24" b="16667"/>
          <a:stretch/>
        </p:blipFill>
        <p:spPr>
          <a:xfrm>
            <a:off x="1036320" y="5639598"/>
            <a:ext cx="10637520" cy="61592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1A6BA18-0C85-BBA0-DB1C-B906A69F61F2}"/>
              </a:ext>
            </a:extLst>
          </p:cNvPr>
          <p:cNvSpPr txBox="1"/>
          <p:nvPr/>
        </p:nvSpPr>
        <p:spPr>
          <a:xfrm>
            <a:off x="1102360" y="4224020"/>
            <a:ext cx="5676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404040"/>
                </a:solidFill>
                <a:cs typeface="Calibri"/>
              </a:rPr>
              <a:t>=&gt; Chance/Odds für ein Niedrigwasserevent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28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6DDC1F-A16E-9C92-99E8-7E31E479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35</a:t>
            </a:fld>
            <a:endParaRPr lang="en-US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383F2F1-ACF4-D678-E0F0-12BC7AE26ECD}"/>
              </a:ext>
            </a:extLst>
          </p:cNvPr>
          <p:cNvGrpSpPr/>
          <p:nvPr/>
        </p:nvGrpSpPr>
        <p:grpSpPr>
          <a:xfrm>
            <a:off x="680720" y="1317414"/>
            <a:ext cx="10535920" cy="3302000"/>
            <a:chOff x="680720" y="1317414"/>
            <a:chExt cx="10535920" cy="3302000"/>
          </a:xfrm>
        </p:grpSpPr>
        <p:pic>
          <p:nvPicPr>
            <p:cNvPr id="12" name="Grafik 12" descr="Ein Bild, das Tisch enthält.&#10;&#10;Beschreibung automatisch generiert.">
              <a:extLst>
                <a:ext uri="{FF2B5EF4-FFF2-40B4-BE49-F238E27FC236}">
                  <a16:creationId xmlns:a16="http://schemas.microsoft.com/office/drawing/2014/main" id="{805E7DDD-1091-AF29-48D2-E70C3A62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555" y="1641475"/>
              <a:ext cx="2335530" cy="1339850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A1DA779-37B6-F17E-769C-2FA1815ACE85}"/>
                </a:ext>
              </a:extLst>
            </p:cNvPr>
            <p:cNvSpPr txBox="1">
              <a:spLocks/>
            </p:cNvSpPr>
            <p:nvPr/>
          </p:nvSpPr>
          <p:spPr>
            <a:xfrm>
              <a:off x="680720" y="1317414"/>
              <a:ext cx="10535920" cy="3302000"/>
            </a:xfrm>
            <a:prstGeom prst="rect">
              <a:avLst/>
            </a:prstGeom>
          </p:spPr>
          <p:txBody>
            <a:bodyPr vert="horz" lIns="0" tIns="45720" rIns="0" bIns="45720" rtlCol="0" anchor="t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,Sans-Serif"/>
                <a:buChar char="•"/>
              </a:pPr>
              <a:r>
                <a:rPr lang="de-DE" sz="1800">
                  <a:cs typeface="Calibri" panose="020F0502020204030204"/>
                </a:rPr>
                <a:t> von linearen Effekten: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                                 =&gt;                      : Chance für Niedrigwasserevent bleibt gleich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                                 =&gt;                      : Chance für Niedrigwasserevent steigt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                                 =&gt;                      : Chance für Niedrigwasserevent sinkt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buNone/>
              </a:pPr>
              <a:r>
                <a:rPr lang="de-DE" sz="1800">
                  <a:cs typeface="Calibri" panose="020F0502020204030204"/>
                </a:rPr>
                <a:t>            </a:t>
              </a:r>
            </a:p>
            <a:p>
              <a:pPr>
                <a:buFont typeface="Calibri"/>
                <a:buChar char=" "/>
              </a:pPr>
              <a:endParaRPr lang="de-DE">
                <a:cs typeface="Calibri" panose="020F0502020204030204"/>
              </a:endParaRPr>
            </a:p>
            <a:p>
              <a:pPr marL="285750" indent="-285750">
                <a:buFont typeface="Arial,Sans-Serif"/>
                <a:buChar char="•"/>
              </a:pPr>
              <a:endParaRPr lang="de-DE">
                <a:cs typeface="Calibri" panose="020F0502020204030204"/>
              </a:endParaRPr>
            </a:p>
            <a:p>
              <a:pPr>
                <a:buFont typeface="Arial,Sans-Serif"/>
                <a:buChar char="•"/>
              </a:pPr>
              <a:endParaRPr lang="de-DE">
                <a:cs typeface="Calibri" panose="020F0502020204030204"/>
              </a:endParaRPr>
            </a:p>
            <a:p>
              <a:pPr marL="0" indent="0">
                <a:buNone/>
              </a:pPr>
              <a:endParaRPr lang="de-DE">
                <a:cs typeface="Calibri" panose="020F0502020204030204"/>
              </a:endParaRPr>
            </a:p>
            <a:p>
              <a:pPr marL="0" indent="0">
                <a:buNone/>
              </a:pPr>
              <a:endParaRPr lang="de-DE">
                <a:cs typeface="Calibri" panose="020F0502020204030204"/>
              </a:endParaRPr>
            </a:p>
            <a:p>
              <a:pPr>
                <a:buFont typeface="Arial" panose="020F0502020204030204" pitchFamily="34" charset="0"/>
                <a:buChar char="•"/>
              </a:pPr>
              <a:endParaRPr lang="de-DE">
                <a:cs typeface="Calibri" panose="020F0502020204030204"/>
              </a:endParaRPr>
            </a:p>
            <a:p>
              <a:endParaRPr lang="de-DE">
                <a:cs typeface="Calibri" panose="020F0502020204030204"/>
              </a:endParaRPr>
            </a:p>
            <a:p>
              <a:endParaRPr lang="de-DE">
                <a:cs typeface="Calibri" panose="020F0502020204030204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D17376C-8926-2976-F1BD-6B54DFF7C5C3}"/>
              </a:ext>
            </a:extLst>
          </p:cNvPr>
          <p:cNvGrpSpPr/>
          <p:nvPr/>
        </p:nvGrpSpPr>
        <p:grpSpPr>
          <a:xfrm>
            <a:off x="3649464" y="3027680"/>
            <a:ext cx="5799335" cy="3356372"/>
            <a:chOff x="3649464" y="3027680"/>
            <a:chExt cx="5799335" cy="3356372"/>
          </a:xfrm>
        </p:grpSpPr>
        <p:pic>
          <p:nvPicPr>
            <p:cNvPr id="4" name="Grafik 11" descr="Ein Bild, das Diagramm enthält.&#10;&#10;Beschreibung automatisch generiert.">
              <a:extLst>
                <a:ext uri="{FF2B5EF4-FFF2-40B4-BE49-F238E27FC236}">
                  <a16:creationId xmlns:a16="http://schemas.microsoft.com/office/drawing/2014/main" id="{4CB1CE4E-D856-B2DC-A419-803A1059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63" t="8161" b="16071"/>
            <a:stretch/>
          </p:blipFill>
          <p:spPr>
            <a:xfrm>
              <a:off x="3911600" y="3273349"/>
              <a:ext cx="4368802" cy="2825638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88E9D92-395E-A5F3-5C7A-00F86BC28DB3}"/>
                </a:ext>
              </a:extLst>
            </p:cNvPr>
            <p:cNvSpPr txBox="1"/>
            <p:nvPr/>
          </p:nvSpPr>
          <p:spPr>
            <a:xfrm>
              <a:off x="4881880" y="6014720"/>
              <a:ext cx="308864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Wertebereich des Treibers</a:t>
              </a:r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028F251-4535-AD4F-6394-BCC0C7D5DC43}"/>
                </a:ext>
              </a:extLst>
            </p:cNvPr>
            <p:cNvSpPr txBox="1"/>
            <p:nvPr/>
          </p:nvSpPr>
          <p:spPr>
            <a:xfrm rot="16200000">
              <a:off x="2679700" y="4000500"/>
              <a:ext cx="230886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log-Odds</a:t>
              </a:r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318B4CB-C141-E1CE-CBF3-9FC851DC0B98}"/>
                </a:ext>
              </a:extLst>
            </p:cNvPr>
            <p:cNvSpPr txBox="1"/>
            <p:nvPr/>
          </p:nvSpPr>
          <p:spPr>
            <a:xfrm>
              <a:off x="5486399" y="3027680"/>
              <a:ext cx="39624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Effektplot</a:t>
              </a:r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F32C01D6-6D7C-46A1-20B7-2FE56EF6AE48}"/>
              </a:ext>
            </a:extLst>
          </p:cNvPr>
          <p:cNvSpPr txBox="1"/>
          <p:nvPr/>
        </p:nvSpPr>
        <p:spPr>
          <a:xfrm>
            <a:off x="571500" y="955040"/>
            <a:ext cx="10744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404040"/>
                </a:solidFill>
                <a:cs typeface="Calibri"/>
              </a:rPr>
              <a:t>Interpretation (jeweils bei Erhöhung des Treibers um eine Einheit und bei Konstanthaltung der anderen Treiber)</a:t>
            </a:r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DBDE4CD-E197-1BB4-72B3-E9E70648F71D}"/>
              </a:ext>
            </a:extLst>
          </p:cNvPr>
          <p:cNvSpPr txBox="1">
            <a:spLocks/>
          </p:cNvSpPr>
          <p:nvPr/>
        </p:nvSpPr>
        <p:spPr>
          <a:xfrm>
            <a:off x="680720" y="3024294"/>
            <a:ext cx="3048000" cy="115824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/>
              <a:buChar char="•"/>
            </a:pPr>
            <a:r>
              <a:rPr lang="de-DE" sz="1800">
                <a:cs typeface="Calibri" panose="020F0502020204030204"/>
              </a:rPr>
              <a:t> von </a:t>
            </a:r>
            <a:r>
              <a:rPr lang="de-DE" sz="1800" err="1">
                <a:cs typeface="Calibri" panose="020F0502020204030204"/>
              </a:rPr>
              <a:t>penalisierten</a:t>
            </a:r>
            <a:r>
              <a:rPr lang="de-DE" sz="1800">
                <a:cs typeface="Calibri" panose="020F0502020204030204"/>
              </a:rPr>
              <a:t> B-Splines:</a:t>
            </a:r>
            <a:endParaRPr lang="de-DE"/>
          </a:p>
          <a:p>
            <a:pPr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279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6DDC1F-A16E-9C92-99E8-7E31E479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36</a:t>
            </a:fld>
            <a:endParaRPr lang="en-US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383F2F1-ACF4-D678-E0F0-12BC7AE26ECD}"/>
              </a:ext>
            </a:extLst>
          </p:cNvPr>
          <p:cNvGrpSpPr/>
          <p:nvPr/>
        </p:nvGrpSpPr>
        <p:grpSpPr>
          <a:xfrm>
            <a:off x="680720" y="1317414"/>
            <a:ext cx="10535920" cy="3302000"/>
            <a:chOff x="680720" y="1317414"/>
            <a:chExt cx="10535920" cy="3302000"/>
          </a:xfrm>
        </p:grpSpPr>
        <p:pic>
          <p:nvPicPr>
            <p:cNvPr id="12" name="Grafik 12" descr="Ein Bild, das Tisch enthält.&#10;&#10;Beschreibung automatisch generiert.">
              <a:extLst>
                <a:ext uri="{FF2B5EF4-FFF2-40B4-BE49-F238E27FC236}">
                  <a16:creationId xmlns:a16="http://schemas.microsoft.com/office/drawing/2014/main" id="{805E7DDD-1091-AF29-48D2-E70C3A62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555" y="1641475"/>
              <a:ext cx="2335530" cy="1339850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A1DA779-37B6-F17E-769C-2FA1815ACE85}"/>
                </a:ext>
              </a:extLst>
            </p:cNvPr>
            <p:cNvSpPr txBox="1">
              <a:spLocks/>
            </p:cNvSpPr>
            <p:nvPr/>
          </p:nvSpPr>
          <p:spPr>
            <a:xfrm>
              <a:off x="680720" y="1317414"/>
              <a:ext cx="10535920" cy="3302000"/>
            </a:xfrm>
            <a:prstGeom prst="rect">
              <a:avLst/>
            </a:prstGeom>
          </p:spPr>
          <p:txBody>
            <a:bodyPr vert="horz" lIns="0" tIns="45720" rIns="0" bIns="45720" rtlCol="0" anchor="t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,Sans-Serif"/>
                <a:buChar char="•"/>
              </a:pPr>
              <a:r>
                <a:rPr lang="de-DE" sz="1800">
                  <a:cs typeface="Calibri" panose="020F0502020204030204"/>
                </a:rPr>
                <a:t> von linearen Effekten: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                                 =&gt;                      : Chance für Niedrigwasserevent bleibt gleich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                                 =&gt;                      : Chance für Niedrigwasserevent steigt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cs typeface="Calibri" panose="020F0502020204030204"/>
                </a:rPr>
                <a:t>                                  =&gt;                      : Chance für Niedrigwasserevent sinkt</a:t>
              </a:r>
              <a:endParaRPr lang="en-US" sz="1800">
                <a:cs typeface="Calibri" panose="020F0502020204030204"/>
              </a:endParaRPr>
            </a:p>
            <a:p>
              <a:pPr marL="0" indent="0">
                <a:buNone/>
              </a:pPr>
              <a:r>
                <a:rPr lang="de-DE" sz="1800">
                  <a:cs typeface="Calibri" panose="020F0502020204030204"/>
                </a:rPr>
                <a:t>            </a:t>
              </a:r>
            </a:p>
            <a:p>
              <a:pPr>
                <a:buFont typeface="Calibri"/>
                <a:buChar char=" "/>
              </a:pPr>
              <a:endParaRPr lang="de-DE">
                <a:cs typeface="Calibri" panose="020F0502020204030204"/>
              </a:endParaRPr>
            </a:p>
            <a:p>
              <a:pPr marL="285750" indent="-285750">
                <a:buFont typeface="Arial,Sans-Serif"/>
                <a:buChar char="•"/>
              </a:pPr>
              <a:endParaRPr lang="de-DE">
                <a:cs typeface="Calibri" panose="020F0502020204030204"/>
              </a:endParaRPr>
            </a:p>
            <a:p>
              <a:pPr>
                <a:buFont typeface="Arial,Sans-Serif"/>
                <a:buChar char="•"/>
              </a:pPr>
              <a:endParaRPr lang="de-DE">
                <a:cs typeface="Calibri" panose="020F0502020204030204"/>
              </a:endParaRPr>
            </a:p>
            <a:p>
              <a:pPr marL="0" indent="0">
                <a:buNone/>
              </a:pPr>
              <a:endParaRPr lang="de-DE">
                <a:cs typeface="Calibri" panose="020F0502020204030204"/>
              </a:endParaRPr>
            </a:p>
            <a:p>
              <a:pPr marL="0" indent="0">
                <a:buNone/>
              </a:pPr>
              <a:endParaRPr lang="de-DE">
                <a:cs typeface="Calibri" panose="020F0502020204030204"/>
              </a:endParaRPr>
            </a:p>
            <a:p>
              <a:pPr>
                <a:buFont typeface="Arial" panose="020F0502020204030204" pitchFamily="34" charset="0"/>
                <a:buChar char="•"/>
              </a:pPr>
              <a:endParaRPr lang="de-DE">
                <a:cs typeface="Calibri" panose="020F0502020204030204"/>
              </a:endParaRPr>
            </a:p>
            <a:p>
              <a:endParaRPr lang="de-DE">
                <a:cs typeface="Calibri" panose="020F0502020204030204"/>
              </a:endParaRPr>
            </a:p>
            <a:p>
              <a:endParaRPr lang="de-DE">
                <a:cs typeface="Calibri" panose="020F0502020204030204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3E4B0A5-45E3-C1BC-2BCB-A794B23CC19D}"/>
              </a:ext>
            </a:extLst>
          </p:cNvPr>
          <p:cNvGrpSpPr/>
          <p:nvPr/>
        </p:nvGrpSpPr>
        <p:grpSpPr>
          <a:xfrm>
            <a:off x="8497859" y="3691135"/>
            <a:ext cx="3419822" cy="2505197"/>
            <a:chOff x="3624626" y="3030735"/>
            <a:chExt cx="4655776" cy="3401931"/>
          </a:xfrm>
        </p:grpSpPr>
        <p:pic>
          <p:nvPicPr>
            <p:cNvPr id="4" name="Grafik 11" descr="Ein Bild, das Diagramm enthält.&#10;&#10;Beschreibung automatisch generiert.">
              <a:extLst>
                <a:ext uri="{FF2B5EF4-FFF2-40B4-BE49-F238E27FC236}">
                  <a16:creationId xmlns:a16="http://schemas.microsoft.com/office/drawing/2014/main" id="{4CB1CE4E-D856-B2DC-A419-803A10593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63" t="8161" b="16071"/>
            <a:stretch/>
          </p:blipFill>
          <p:spPr>
            <a:xfrm>
              <a:off x="3911600" y="3273349"/>
              <a:ext cx="4368802" cy="2825638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88E9D92-395E-A5F3-5C7A-00F86BC28DB3}"/>
                </a:ext>
              </a:extLst>
            </p:cNvPr>
            <p:cNvSpPr txBox="1"/>
            <p:nvPr/>
          </p:nvSpPr>
          <p:spPr>
            <a:xfrm>
              <a:off x="4798889" y="6014720"/>
              <a:ext cx="3088640" cy="4179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Wertebereich des Treibers</a:t>
              </a:r>
              <a:endParaRPr lang="de-DE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028F251-4535-AD4F-6394-BCC0C7D5DC43}"/>
                </a:ext>
              </a:extLst>
            </p:cNvPr>
            <p:cNvSpPr txBox="1"/>
            <p:nvPr/>
          </p:nvSpPr>
          <p:spPr>
            <a:xfrm rot="16200000">
              <a:off x="2679700" y="3975661"/>
              <a:ext cx="2308861" cy="4190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log-Odds</a:t>
              </a:r>
              <a:endParaRPr lang="de-DE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2318B4CB-C141-E1CE-CBF3-9FC851DC0B98}"/>
              </a:ext>
            </a:extLst>
          </p:cNvPr>
          <p:cNvSpPr txBox="1"/>
          <p:nvPr/>
        </p:nvSpPr>
        <p:spPr>
          <a:xfrm>
            <a:off x="9814559" y="3637280"/>
            <a:ext cx="3962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Effektplot</a:t>
            </a:r>
            <a:endParaRPr lang="de-DE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2C01D6-6D7C-46A1-20B7-2FE56EF6AE48}"/>
              </a:ext>
            </a:extLst>
          </p:cNvPr>
          <p:cNvSpPr txBox="1"/>
          <p:nvPr/>
        </p:nvSpPr>
        <p:spPr>
          <a:xfrm>
            <a:off x="571500" y="955040"/>
            <a:ext cx="10744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rgbClr val="404040"/>
                </a:solidFill>
                <a:cs typeface="Calibri"/>
              </a:rPr>
              <a:t>Interpretation (jeweils bei Erhöhung des Treibers um eine Einheit und bei Konstanthaltung der anderen Treiber)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BDB00A-D947-68B2-C116-B116AAB19110}"/>
              </a:ext>
            </a:extLst>
          </p:cNvPr>
          <p:cNvSpPr txBox="1"/>
          <p:nvPr/>
        </p:nvSpPr>
        <p:spPr>
          <a:xfrm>
            <a:off x="1628140" y="3505200"/>
            <a:ext cx="8270240" cy="1199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de-DE">
                <a:solidFill>
                  <a:srgbClr val="404040"/>
                </a:solidFill>
                <a:cs typeface="Calibri"/>
              </a:rPr>
              <a:t>Kurve verläuft waagrecht: Chance für Niedrigwasserevent bleibt gleich</a:t>
            </a:r>
            <a:endParaRPr lang="en-US">
              <a:solidFill>
                <a:srgbClr val="404040"/>
              </a:solidFill>
              <a:cs typeface="Calibr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de-DE">
                <a:solidFill>
                  <a:srgbClr val="404040"/>
                </a:solidFill>
                <a:cs typeface="Calibri"/>
              </a:rPr>
              <a:t>Kurve steigt: Chance für Niedrigwasserevent steigt</a:t>
            </a:r>
            <a:endParaRPr lang="en-US">
              <a:solidFill>
                <a:srgbClr val="404040"/>
              </a:solidFill>
              <a:cs typeface="Calibr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de-DE">
                <a:solidFill>
                  <a:srgbClr val="404040"/>
                </a:solidFill>
                <a:cs typeface="Calibri"/>
              </a:rPr>
              <a:t>Kurve fällt: Chance für Niedrigwasserevent sinkt</a:t>
            </a:r>
            <a:endParaRPr lang="de-DE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811D8FCE-777D-0D20-CCF2-630289995784}"/>
              </a:ext>
            </a:extLst>
          </p:cNvPr>
          <p:cNvSpPr txBox="1">
            <a:spLocks/>
          </p:cNvSpPr>
          <p:nvPr/>
        </p:nvSpPr>
        <p:spPr>
          <a:xfrm>
            <a:off x="680720" y="3024294"/>
            <a:ext cx="3393440" cy="115824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/>
              <a:buChar char="•"/>
            </a:pPr>
            <a:r>
              <a:rPr lang="de-DE" sz="1800">
                <a:cs typeface="Calibri" panose="020F0502020204030204"/>
              </a:rPr>
              <a:t> von </a:t>
            </a:r>
            <a:r>
              <a:rPr lang="de-DE" sz="1800" err="1">
                <a:cs typeface="Calibri" panose="020F0502020204030204"/>
              </a:rPr>
              <a:t>penalisierten</a:t>
            </a:r>
            <a:r>
              <a:rPr lang="de-DE" sz="1800">
                <a:cs typeface="Calibri" panose="020F0502020204030204"/>
              </a:rPr>
              <a:t> B-Splines:            </a:t>
            </a:r>
            <a:endParaRPr lang="de-DE">
              <a:cs typeface="Calibri" panose="020F0502020204030204"/>
            </a:endParaRPr>
          </a:p>
          <a:p>
            <a:pPr>
              <a:buFont typeface="Calibri"/>
              <a:buChar char=" "/>
            </a:pPr>
            <a:endParaRPr lang="de-DE"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>
              <a:buFont typeface="Arial,Sans-Serif"/>
              <a:buChar char="•"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299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</a:t>
            </a:r>
            <a:r>
              <a:rPr lang="de-DE">
                <a:cs typeface="Calibri"/>
              </a:rPr>
              <a:t>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Relevante 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Beispielhafter Vergleich der Effekte von Treibern zwischen Pegeln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Prädiktion auf Testdaten</a:t>
            </a:r>
            <a:endParaRPr lang="de-DE">
              <a:solidFill>
                <a:schemeClr val="bg1">
                  <a:lumMod val="85000"/>
                </a:schemeClr>
              </a:solidFill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86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D7ED4-58E2-19B7-5018-298BA812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Modellierung - Konkrete Modelle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59BDEF-3D77-F60D-2B31-23593881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19BC0BC-C20F-D4A9-B239-7D4ADBF98202}"/>
              </a:ext>
            </a:extLst>
          </p:cNvPr>
          <p:cNvSpPr txBox="1">
            <a:spLocks/>
          </p:cNvSpPr>
          <p:nvPr/>
        </p:nvSpPr>
        <p:spPr>
          <a:xfrm>
            <a:off x="1196241" y="1794934"/>
            <a:ext cx="10058400" cy="471424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>
                <a:cs typeface="Calibri" panose="020F0502020204030204"/>
              </a:rPr>
              <a:t>Pro Pegel und pro hydrologischem Halbjahr (Modellierung mit dem </a:t>
            </a:r>
            <a:r>
              <a:rPr lang="de-DE" err="1">
                <a:cs typeface="Calibri" panose="020F0502020204030204"/>
              </a:rPr>
              <a:t>member</a:t>
            </a:r>
            <a:r>
              <a:rPr lang="de-DE">
                <a:cs typeface="Calibri" panose="020F0502020204030204"/>
              </a:rPr>
              <a:t> "</a:t>
            </a:r>
            <a:r>
              <a:rPr lang="de-DE" err="1">
                <a:cs typeface="Calibri" panose="020F0502020204030204"/>
              </a:rPr>
              <a:t>kbe</a:t>
            </a:r>
            <a:r>
              <a:rPr lang="de-DE">
                <a:cs typeface="Calibri" panose="020F0502020204030204"/>
              </a:rPr>
              <a:t>"):</a:t>
            </a:r>
          </a:p>
          <a:p>
            <a:pPr>
              <a:buFont typeface="Arial,Sans-Serif"/>
              <a:buChar char="•"/>
            </a:pPr>
            <a:r>
              <a:rPr lang="de-DE">
                <a:cs typeface="Calibri" panose="020F0502020204030204"/>
              </a:rPr>
              <a:t> Volles Modell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Vorteil: Beachtung aller interessierenden Variablen in einem Modell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Nachteil: Bedeutsamkeit der einzelnen Treiber nicht quantifizierbar aufgrund von Multikollinearität</a:t>
            </a:r>
          </a:p>
          <a:p>
            <a:pPr>
              <a:buFont typeface="Arial,Sans-Serif"/>
              <a:buChar char="•"/>
            </a:pPr>
            <a:r>
              <a:rPr lang="de-DE">
                <a:cs typeface="Calibri" panose="020F0502020204030204"/>
              </a:rPr>
              <a:t> Allgemeine selektierte Modelle</a:t>
            </a:r>
            <a:endParaRPr lang="en-US">
              <a:cs typeface="Calibri" panose="020F0502020204030204"/>
            </a:endParaRP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Vorteil: Verhinderung der Multikollinearität,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              Vergleichbarkeit der Effekte zwischen den Messpunkten</a:t>
            </a:r>
            <a:endParaRPr lang="de-DE"/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Nachteil: Bedeutsamkeit der eliminierten Treiber ist nicht beurteilbar</a:t>
            </a:r>
          </a:p>
          <a:p>
            <a:pPr>
              <a:buFont typeface="Arial,Sans-Serif"/>
              <a:buChar char="•"/>
            </a:pPr>
            <a:r>
              <a:rPr lang="de-DE">
                <a:cs typeface="Calibri" panose="020F0502020204030204"/>
              </a:rPr>
              <a:t> Individuelle selektierte Modelle mit Interaktionen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Vorteil: präzisere Modellierung der Zielvariable, bessere Prädiktionen</a:t>
            </a:r>
          </a:p>
          <a:p>
            <a:pPr marL="200660" lvl="1" indent="0">
              <a:buNone/>
            </a:pPr>
            <a:r>
              <a:rPr lang="de-DE" sz="2000">
                <a:cs typeface="Calibri" panose="020F0502020204030204"/>
              </a:rPr>
              <a:t>Nachteil: Keine Vergleichbarkeit der Effekte zwischen den Messpunkten</a:t>
            </a: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17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Relevante Treiber</a:t>
            </a: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Beispielhafter Vergleich der Effekte von Treibern zwischen Pegeln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Prädiktion</a:t>
            </a:r>
            <a:endParaRPr lang="de-DE">
              <a:solidFill>
                <a:schemeClr val="bg1">
                  <a:lumMod val="85000"/>
                </a:schemeClr>
              </a:solidFill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5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09BF8-FAC3-E63B-3496-E152219E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316"/>
            <a:ext cx="10058400" cy="3566160"/>
          </a:xfrm>
        </p:spPr>
        <p:txBody>
          <a:bodyPr/>
          <a:lstStyle/>
          <a:p>
            <a:r>
              <a:rPr lang="de-DE"/>
              <a:t>Rahmen des Projekts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4CF18-D398-CCA6-A7F1-2F2FF6DF4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2EEF30-3C01-1BD8-74C2-CEE47545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48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9777-D268-2E90-D2B5-0CA914A4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367520" cy="1430437"/>
          </a:xfrm>
        </p:spPr>
        <p:txBody>
          <a:bodyPr>
            <a:normAutofit fontScale="90000"/>
          </a:bodyPr>
          <a:lstStyle/>
          <a:p>
            <a:r>
              <a:rPr lang="en-US" sz="1200">
                <a:solidFill>
                  <a:srgbClr val="D1D5DB"/>
                </a:solidFill>
                <a:ea typeface="+mj-lt"/>
                <a:cs typeface="+mj-lt"/>
              </a:rPr>
              <a:t>- Akaike's </a:t>
            </a:r>
            <a:r>
              <a:rPr lang="en-US" sz="1200" err="1">
                <a:solidFill>
                  <a:srgbClr val="D1D5DB"/>
                </a:solidFill>
                <a:ea typeface="+mj-lt"/>
                <a:cs typeface="+mj-lt"/>
              </a:rPr>
              <a:t>Informationskriterium</a:t>
            </a:r>
            <a:endParaRPr lang="de-DE"/>
          </a:p>
          <a:p>
            <a:br>
              <a:rPr lang="en-US"/>
            </a:br>
            <a:endParaRPr lang="en-US"/>
          </a:p>
          <a:p>
            <a:r>
              <a:rPr lang="en-US">
                <a:ea typeface="+mj-lt"/>
                <a:cs typeface="+mj-lt"/>
              </a:rPr>
              <a:t>AIC - Akaike-</a:t>
            </a:r>
            <a:r>
              <a:rPr lang="en-US" err="1">
                <a:ea typeface="+mj-lt"/>
                <a:cs typeface="+mj-lt"/>
              </a:rPr>
              <a:t>Informationskriterium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4853D-8047-B1BB-6FB5-0C99F583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D386D6B0-1ABD-49ED-55DA-D15F911D9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ea typeface="+mn-lt"/>
                    <a:cs typeface="+mn-lt"/>
                  </a:rPr>
                  <a:t> Statistisches Modellselektionskriterium</a:t>
                </a:r>
                <a:endParaRPr lang="de-DE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cs typeface="Calibri"/>
                  </a:rPr>
                  <a:t> Basiert auf Trade-Off zwischen Modellfit und Modelkomplexität 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cs typeface="Calibri"/>
                  </a:rPr>
                  <a:t> Ziel: Möglichst niedriges AIC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cs typeface="Calibri"/>
                  </a:rPr>
                  <a:t> Formel: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𝑨𝑰𝑪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 = 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𝟐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𝒌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 – 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𝟐</m:t>
                    </m:r>
                    <m:r>
                      <m:rPr>
                        <m:sty m:val="p"/>
                      </m:rP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ln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𝑳</m:t>
                    </m:r>
                    <m:r>
                      <a:rPr lang="de-DE" b="1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endParaRPr lang="de-DE" sz="700" b="1">
                  <a:solidFill>
                    <a:srgbClr val="404040"/>
                  </a:solidFill>
                  <a:cs typeface="Calibri"/>
                </a:endParaRPr>
              </a:p>
              <a:p>
                <a:pPr marL="383540" lvl="1">
                  <a:buFont typeface="Arial" panose="020B0604020202020204" pitchFamily="34" charset="0"/>
                  <a:buChar char="•"/>
                </a:pPr>
                <a:r>
                  <a:rPr lang="de-DE">
                    <a:solidFill>
                      <a:srgbClr val="404040"/>
                    </a:solidFill>
                    <a:cs typeface="Calibri"/>
                  </a:rPr>
                  <a:t>wobei </a:t>
                </a:r>
                <a:r>
                  <a:rPr lang="de-DE" err="1">
                    <a:solidFill>
                      <a:srgbClr val="404040"/>
                    </a:solidFill>
                    <a:cs typeface="Calibri"/>
                  </a:rPr>
                  <a:t>k</a:t>
                </a:r>
                <a:r>
                  <a:rPr lang="de-DE">
                    <a:solidFill>
                      <a:srgbClr val="404040"/>
                    </a:solidFill>
                    <a:cs typeface="Calibri"/>
                  </a:rPr>
                  <a:t> die Anzahl an Parametern im Modell und L die maximale </a:t>
                </a:r>
                <a:r>
                  <a:rPr lang="de-DE" err="1">
                    <a:solidFill>
                      <a:srgbClr val="404040"/>
                    </a:solidFill>
                    <a:cs typeface="Calibri"/>
                  </a:rPr>
                  <a:t>Likelihood</a:t>
                </a:r>
                <a:r>
                  <a:rPr lang="de-DE">
                    <a:solidFill>
                      <a:srgbClr val="404040"/>
                    </a:solidFill>
                    <a:cs typeface="Calibri"/>
                  </a:rPr>
                  <a:t> ist.</a:t>
                </a:r>
                <a:br>
                  <a:rPr lang="de-DE" sz="600">
                    <a:ea typeface="+mn-lt"/>
                    <a:cs typeface="+mn-lt"/>
                  </a:rPr>
                </a:br>
                <a:endParaRPr lang="de-DE" sz="600">
                  <a:ea typeface="+mn-lt"/>
                  <a:cs typeface="+mn-l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>
                  <a:solidFill>
                    <a:srgbClr val="404040"/>
                  </a:solidFill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>
                  <a:solidFill>
                    <a:srgbClr val="404040"/>
                  </a:solidFill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>
                  <a:solidFill>
                    <a:srgbClr val="404040"/>
                  </a:solidFill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>
                  <a:solidFill>
                    <a:srgbClr val="404040"/>
                  </a:solidFill>
                  <a:cs typeface="Calibri"/>
                </a:endParaRPr>
              </a:p>
              <a:p>
                <a:pPr marL="0" indent="0">
                  <a:buNone/>
                </a:pPr>
                <a:endParaRPr lang="de-DE" sz="1400">
                  <a:cs typeface="Calibri"/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D386D6B0-1ABD-49ED-55DA-D15F911D9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9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C4DF2-142F-7988-6E7C-1EFC26E9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Relevante Treiber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BD6DFB-768A-0C69-3B77-C8A2068B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41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461D0A-D414-4BA9-E494-62F6AE09F88D}"/>
              </a:ext>
            </a:extLst>
          </p:cNvPr>
          <p:cNvSpPr txBox="1"/>
          <p:nvPr/>
        </p:nvSpPr>
        <p:spPr>
          <a:xfrm>
            <a:off x="8961820" y="125598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404040"/>
                </a:solidFill>
                <a:cs typeface="Calibri"/>
              </a:rPr>
              <a:t>im vollen Modell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A8BC77-C959-C525-96E3-C817F6628272}"/>
              </a:ext>
            </a:extLst>
          </p:cNvPr>
          <p:cNvSpPr txBox="1"/>
          <p:nvPr/>
        </p:nvSpPr>
        <p:spPr>
          <a:xfrm>
            <a:off x="4942840" y="5369600"/>
            <a:ext cx="62128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>
                <a:cs typeface="Calibri"/>
              </a:rPr>
              <a:t>Steigerung</a:t>
            </a:r>
            <a:r>
              <a:rPr lang="en-US" sz="1400" dirty="0">
                <a:cs typeface="Calibri"/>
              </a:rPr>
              <a:t> des AICs um mind. 25 und </a:t>
            </a:r>
            <a:r>
              <a:rPr lang="en-US" sz="1400" dirty="0" err="1">
                <a:cs typeface="Calibri"/>
              </a:rPr>
              <a:t>weniger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als</a:t>
            </a:r>
            <a:r>
              <a:rPr lang="en-US" sz="1400" dirty="0">
                <a:cs typeface="Calibri"/>
              </a:rPr>
              <a:t> 50: x</a:t>
            </a:r>
            <a:endParaRPr lang="de-DE" dirty="0"/>
          </a:p>
          <a:p>
            <a:pPr algn="r"/>
            <a:r>
              <a:rPr lang="en-US" sz="1400" dirty="0" err="1">
                <a:cs typeface="Calibri"/>
              </a:rPr>
              <a:t>Steigerung</a:t>
            </a:r>
            <a:r>
              <a:rPr lang="en-US" sz="1400" dirty="0">
                <a:cs typeface="Calibri"/>
              </a:rPr>
              <a:t> des AICs um mind. 50 und </a:t>
            </a:r>
            <a:r>
              <a:rPr lang="en-US" sz="1400" dirty="0" err="1">
                <a:cs typeface="Calibri"/>
              </a:rPr>
              <a:t>weniger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als</a:t>
            </a:r>
            <a:r>
              <a:rPr lang="en-US" sz="1400" dirty="0">
                <a:cs typeface="Calibri"/>
              </a:rPr>
              <a:t> 150: xx</a:t>
            </a:r>
          </a:p>
          <a:p>
            <a:pPr algn="r"/>
            <a:r>
              <a:rPr lang="en-US" sz="1400" dirty="0" err="1">
                <a:cs typeface="Calibri"/>
              </a:rPr>
              <a:t>Steigerung</a:t>
            </a:r>
            <a:r>
              <a:rPr lang="en-US" sz="1400" dirty="0">
                <a:cs typeface="Calibri"/>
              </a:rPr>
              <a:t> des AICs um mind. 150 und </a:t>
            </a:r>
            <a:r>
              <a:rPr lang="en-US" sz="1400" dirty="0" err="1">
                <a:cs typeface="Calibri"/>
              </a:rPr>
              <a:t>weniger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als</a:t>
            </a:r>
            <a:r>
              <a:rPr lang="en-US" sz="1400" dirty="0">
                <a:cs typeface="Calibri"/>
              </a:rPr>
              <a:t> 300: xxx</a:t>
            </a:r>
          </a:p>
          <a:p>
            <a:pPr algn="r"/>
            <a:r>
              <a:rPr lang="en-US" sz="1400" dirty="0" err="1">
                <a:cs typeface="Calibri"/>
              </a:rPr>
              <a:t>Steigerung</a:t>
            </a:r>
            <a:r>
              <a:rPr lang="en-US" sz="1400" dirty="0">
                <a:cs typeface="Calibri"/>
              </a:rPr>
              <a:t> des AICs um mind. 300: </a:t>
            </a:r>
            <a:r>
              <a:rPr lang="en-US" sz="1400" dirty="0" err="1">
                <a:cs typeface="Calibri"/>
              </a:rPr>
              <a:t>xxxx</a:t>
            </a:r>
            <a:endParaRPr lang="de-DE" dirty="0">
              <a:cs typeface="Calibri" panose="020F050202020403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5B08FF-78E5-A033-1036-35F8EE9CC66A}"/>
              </a:ext>
            </a:extLst>
          </p:cNvPr>
          <p:cNvSpPr txBox="1"/>
          <p:nvPr/>
        </p:nvSpPr>
        <p:spPr>
          <a:xfrm>
            <a:off x="966652" y="1891215"/>
            <a:ext cx="8576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Treiber</a:t>
            </a: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gruppen</a:t>
            </a:r>
            <a:r>
              <a:rPr lang="en-US" dirty="0">
                <a:cs typeface="Calibri"/>
              </a:rPr>
              <a:t>), </a:t>
            </a:r>
            <a:r>
              <a:rPr lang="en-US" dirty="0" err="1">
                <a:cs typeface="Calibri"/>
              </a:rPr>
              <a:t>bei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Herausnahme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aus</a:t>
            </a:r>
            <a:r>
              <a:rPr lang="en-US" dirty="0">
                <a:cs typeface="Calibri"/>
              </a:rPr>
              <a:t> dem Modell das AIC </a:t>
            </a:r>
            <a:r>
              <a:rPr lang="en-US" dirty="0" err="1">
                <a:cs typeface="Calibri"/>
              </a:rPr>
              <a:t>bedeutend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steigt</a:t>
            </a:r>
            <a:r>
              <a:rPr lang="en-US" dirty="0">
                <a:cs typeface="Calibri"/>
              </a:rPr>
              <a:t>:</a:t>
            </a:r>
            <a:endParaRPr lang="de-DE" dirty="0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D7422859-0F7D-C284-AA9B-A32A494C7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499766"/>
              </p:ext>
            </p:extLst>
          </p:nvPr>
        </p:nvGraphicFramePr>
        <p:xfrm>
          <a:off x="1097280" y="2329573"/>
          <a:ext cx="10058403" cy="3025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853">
                  <a:extLst>
                    <a:ext uri="{9D8B030D-6E8A-4147-A177-3AD203B41FA5}">
                      <a16:colId xmlns:a16="http://schemas.microsoft.com/office/drawing/2014/main" val="48424264"/>
                    </a:ext>
                  </a:extLst>
                </a:gridCol>
                <a:gridCol w="1127425">
                  <a:extLst>
                    <a:ext uri="{9D8B030D-6E8A-4147-A177-3AD203B41FA5}">
                      <a16:colId xmlns:a16="http://schemas.microsoft.com/office/drawing/2014/main" val="1559171599"/>
                    </a:ext>
                  </a:extLst>
                </a:gridCol>
                <a:gridCol w="1127425">
                  <a:extLst>
                    <a:ext uri="{9D8B030D-6E8A-4147-A177-3AD203B41FA5}">
                      <a16:colId xmlns:a16="http://schemas.microsoft.com/office/drawing/2014/main" val="2137913902"/>
                    </a:ext>
                  </a:extLst>
                </a:gridCol>
                <a:gridCol w="1127425">
                  <a:extLst>
                    <a:ext uri="{9D8B030D-6E8A-4147-A177-3AD203B41FA5}">
                      <a16:colId xmlns:a16="http://schemas.microsoft.com/office/drawing/2014/main" val="2929590605"/>
                    </a:ext>
                  </a:extLst>
                </a:gridCol>
                <a:gridCol w="1127425">
                  <a:extLst>
                    <a:ext uri="{9D8B030D-6E8A-4147-A177-3AD203B41FA5}">
                      <a16:colId xmlns:a16="http://schemas.microsoft.com/office/drawing/2014/main" val="1540150368"/>
                    </a:ext>
                  </a:extLst>
                </a:gridCol>
                <a:gridCol w="1127425">
                  <a:extLst>
                    <a:ext uri="{9D8B030D-6E8A-4147-A177-3AD203B41FA5}">
                      <a16:colId xmlns:a16="http://schemas.microsoft.com/office/drawing/2014/main" val="3063600461"/>
                    </a:ext>
                  </a:extLst>
                </a:gridCol>
                <a:gridCol w="1127425">
                  <a:extLst>
                    <a:ext uri="{9D8B030D-6E8A-4147-A177-3AD203B41FA5}">
                      <a16:colId xmlns:a16="http://schemas.microsoft.com/office/drawing/2014/main" val="901450809"/>
                    </a:ext>
                  </a:extLst>
                </a:gridCol>
              </a:tblGrid>
              <a:tr h="476806"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Treiber​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69577"/>
                  </a:ext>
                </a:extLst>
              </a:tr>
              <a:tr h="472038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Niederschlag, mittlere Versickerung, maximaler Niederschlag​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​xxx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​xxx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21461"/>
                  </a:ext>
                </a:extLst>
              </a:tr>
              <a:tr h="377631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 Lufttemperatur​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150456"/>
                  </a:ext>
                </a:extLst>
              </a:tr>
              <a:tr h="472038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einfallende kurzwellige Strahlung, mittlere relative Luftfeuchte​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7208"/>
                  </a:ext>
                </a:extLst>
              </a:tr>
              <a:tr h="377631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Mittlere oberflächennahe rel. Bodenfeuchte​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r>
                        <a:rPr lang="de-DE" sz="1200">
                          <a:effectLst/>
                        </a:rPr>
                        <a:t>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2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r>
                        <a:rPr lang="de-DE" sz="1200">
                          <a:effectLst/>
                        </a:rPr>
                        <a:t>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r>
                        <a:rPr lang="de-DE" sz="1200">
                          <a:effectLst/>
                        </a:rPr>
                        <a:t>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​xxx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451617"/>
                  </a:ext>
                </a:extLst>
              </a:tr>
              <a:tr h="472038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Schneespeicher, mittlere Schneeschmelze​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​x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21125"/>
                  </a:ext>
                </a:extLst>
              </a:tr>
              <a:tr h="377631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Grundwasserstand​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xxx​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x​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​xx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5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371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84A91-EF68-59AC-0750-ECA3EBF3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Relevante Treiber</a:t>
            </a:r>
            <a:endParaRPr lang="en-US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3D0055-81EE-9B98-E967-216257FE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101261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im 1. allgemeinen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selektierten Modell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2DA242-F982-E153-57DB-28129B54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42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B349EAE-F5E0-10DB-7263-8ECB19F48540}"/>
              </a:ext>
            </a:extLst>
          </p:cNvPr>
          <p:cNvSpPr txBox="1"/>
          <p:nvPr/>
        </p:nvSpPr>
        <p:spPr>
          <a:xfrm>
            <a:off x="955766" y="1882454"/>
            <a:ext cx="83210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Treiber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bei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Herausnahme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aus</a:t>
            </a:r>
            <a:r>
              <a:rPr lang="en-US" dirty="0">
                <a:cs typeface="Calibri"/>
              </a:rPr>
              <a:t> dem Modell das AIC </a:t>
            </a:r>
            <a:r>
              <a:rPr lang="en-US" dirty="0" err="1">
                <a:cs typeface="Calibri"/>
              </a:rPr>
              <a:t>bedeutend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steigt</a:t>
            </a:r>
            <a:r>
              <a:rPr lang="en-US" dirty="0">
                <a:cs typeface="Calibri"/>
              </a:rPr>
              <a:t>:</a:t>
            </a:r>
          </a:p>
          <a:p>
            <a:endParaRPr lang="en-US" sz="1600" dirty="0">
              <a:cs typeface="Calibri"/>
            </a:endParaRPr>
          </a:p>
          <a:p>
            <a:endParaRPr lang="en-US" sz="1400" dirty="0">
              <a:cs typeface="Calibri"/>
            </a:endParaRPr>
          </a:p>
          <a:p>
            <a:endParaRPr lang="en-US" sz="1600" dirty="0">
              <a:cs typeface="Calibri"/>
            </a:endParaRPr>
          </a:p>
        </p:txBody>
      </p:sp>
      <p:sp>
        <p:nvSpPr>
          <p:cNvPr id="5" name="Textfeld 1">
            <a:extLst>
              <a:ext uri="{FF2B5EF4-FFF2-40B4-BE49-F238E27FC236}">
                <a16:creationId xmlns:a16="http://schemas.microsoft.com/office/drawing/2014/main" id="{D4D890B5-1934-3800-9022-B0548BDABC6B}"/>
              </a:ext>
            </a:extLst>
          </p:cNvPr>
          <p:cNvSpPr txBox="1"/>
          <p:nvPr/>
        </p:nvSpPr>
        <p:spPr>
          <a:xfrm>
            <a:off x="4942839" y="5368332"/>
            <a:ext cx="621284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 err="1">
                <a:cs typeface="Calibri"/>
              </a:rPr>
              <a:t>Steigerung</a:t>
            </a:r>
            <a:r>
              <a:rPr lang="en-US" sz="1400" dirty="0">
                <a:cs typeface="Calibri"/>
              </a:rPr>
              <a:t> des AICs um mind. 25 und </a:t>
            </a:r>
            <a:r>
              <a:rPr lang="en-US" sz="1400" dirty="0" err="1">
                <a:cs typeface="Calibri"/>
              </a:rPr>
              <a:t>weniger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als</a:t>
            </a:r>
            <a:r>
              <a:rPr lang="en-US" sz="1400" dirty="0">
                <a:cs typeface="Calibri"/>
              </a:rPr>
              <a:t> 50: x</a:t>
            </a:r>
            <a:endParaRPr lang="de-DE" dirty="0"/>
          </a:p>
          <a:p>
            <a:pPr algn="r"/>
            <a:r>
              <a:rPr lang="en-US" sz="1400" dirty="0" err="1">
                <a:cs typeface="Calibri"/>
              </a:rPr>
              <a:t>Steigerung</a:t>
            </a:r>
            <a:r>
              <a:rPr lang="en-US" sz="1400" dirty="0">
                <a:cs typeface="Calibri"/>
              </a:rPr>
              <a:t> des AICs um mind. 50 und </a:t>
            </a:r>
            <a:r>
              <a:rPr lang="en-US" sz="1400" dirty="0" err="1">
                <a:cs typeface="Calibri"/>
              </a:rPr>
              <a:t>weniger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als</a:t>
            </a:r>
            <a:r>
              <a:rPr lang="en-US" sz="1400" dirty="0">
                <a:cs typeface="Calibri"/>
              </a:rPr>
              <a:t> 150: xx</a:t>
            </a:r>
          </a:p>
          <a:p>
            <a:pPr algn="r"/>
            <a:r>
              <a:rPr lang="en-US" sz="1400" dirty="0" err="1">
                <a:cs typeface="Calibri"/>
              </a:rPr>
              <a:t>Steigerung</a:t>
            </a:r>
            <a:r>
              <a:rPr lang="en-US" sz="1400" dirty="0">
                <a:cs typeface="Calibri"/>
              </a:rPr>
              <a:t> des AICs um mind. 150 und </a:t>
            </a:r>
            <a:r>
              <a:rPr lang="en-US" sz="1400" dirty="0" err="1">
                <a:cs typeface="Calibri"/>
              </a:rPr>
              <a:t>weniger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als</a:t>
            </a:r>
            <a:r>
              <a:rPr lang="en-US" sz="1400" dirty="0">
                <a:cs typeface="Calibri"/>
              </a:rPr>
              <a:t> 300: xxx</a:t>
            </a:r>
          </a:p>
          <a:p>
            <a:pPr algn="r"/>
            <a:r>
              <a:rPr lang="en-US" sz="1400" dirty="0" err="1">
                <a:cs typeface="Calibri"/>
              </a:rPr>
              <a:t>Steigerung</a:t>
            </a:r>
            <a:r>
              <a:rPr lang="en-US" sz="1400" dirty="0">
                <a:cs typeface="Calibri"/>
              </a:rPr>
              <a:t> des AICs um mind. 300: </a:t>
            </a:r>
            <a:r>
              <a:rPr lang="en-US" sz="1400" dirty="0" err="1">
                <a:cs typeface="Calibri"/>
              </a:rPr>
              <a:t>xxxx</a:t>
            </a:r>
            <a:endParaRPr lang="de-DE" dirty="0">
              <a:cs typeface="Calibri" panose="020F0502020204030204"/>
            </a:endParaRPr>
          </a:p>
        </p:txBody>
      </p:sp>
      <p:graphicFrame>
        <p:nvGraphicFramePr>
          <p:cNvPr id="8" name="Inhaltsplatzhalter 10">
            <a:extLst>
              <a:ext uri="{FF2B5EF4-FFF2-40B4-BE49-F238E27FC236}">
                <a16:creationId xmlns:a16="http://schemas.microsoft.com/office/drawing/2014/main" id="{83E1A2DA-42CC-D892-AE87-38E881BBA9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026888"/>
              </p:ext>
            </p:extLst>
          </p:nvPr>
        </p:nvGraphicFramePr>
        <p:xfrm>
          <a:off x="1097281" y="2266217"/>
          <a:ext cx="10058398" cy="2914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854">
                  <a:extLst>
                    <a:ext uri="{9D8B030D-6E8A-4147-A177-3AD203B41FA5}">
                      <a16:colId xmlns:a16="http://schemas.microsoft.com/office/drawing/2014/main" val="48424264"/>
                    </a:ext>
                  </a:extLst>
                </a:gridCol>
                <a:gridCol w="1127424">
                  <a:extLst>
                    <a:ext uri="{9D8B030D-6E8A-4147-A177-3AD203B41FA5}">
                      <a16:colId xmlns:a16="http://schemas.microsoft.com/office/drawing/2014/main" val="1559171599"/>
                    </a:ext>
                  </a:extLst>
                </a:gridCol>
                <a:gridCol w="1127424">
                  <a:extLst>
                    <a:ext uri="{9D8B030D-6E8A-4147-A177-3AD203B41FA5}">
                      <a16:colId xmlns:a16="http://schemas.microsoft.com/office/drawing/2014/main" val="2137913902"/>
                    </a:ext>
                  </a:extLst>
                </a:gridCol>
                <a:gridCol w="1127424">
                  <a:extLst>
                    <a:ext uri="{9D8B030D-6E8A-4147-A177-3AD203B41FA5}">
                      <a16:colId xmlns:a16="http://schemas.microsoft.com/office/drawing/2014/main" val="2929590605"/>
                    </a:ext>
                  </a:extLst>
                </a:gridCol>
                <a:gridCol w="1127424">
                  <a:extLst>
                    <a:ext uri="{9D8B030D-6E8A-4147-A177-3AD203B41FA5}">
                      <a16:colId xmlns:a16="http://schemas.microsoft.com/office/drawing/2014/main" val="1540150368"/>
                    </a:ext>
                  </a:extLst>
                </a:gridCol>
                <a:gridCol w="1127424">
                  <a:extLst>
                    <a:ext uri="{9D8B030D-6E8A-4147-A177-3AD203B41FA5}">
                      <a16:colId xmlns:a16="http://schemas.microsoft.com/office/drawing/2014/main" val="3063600461"/>
                    </a:ext>
                  </a:extLst>
                </a:gridCol>
                <a:gridCol w="1127424">
                  <a:extLst>
                    <a:ext uri="{9D8B030D-6E8A-4147-A177-3AD203B41FA5}">
                      <a16:colId xmlns:a16="http://schemas.microsoft.com/office/drawing/2014/main" val="901450809"/>
                    </a:ext>
                  </a:extLst>
                </a:gridCol>
              </a:tblGrid>
              <a:tr h="506755"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Treiber​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69577"/>
                  </a:ext>
                </a:extLst>
              </a:tr>
              <a:tr h="401349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Niederschlag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21461"/>
                  </a:ext>
                </a:extLst>
              </a:tr>
              <a:tr h="401349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 Lufttemperatur​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150456"/>
                  </a:ext>
                </a:extLst>
              </a:tr>
              <a:tr h="401349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einfallende kurzwellige Strahlung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7208"/>
                  </a:ext>
                </a:extLst>
              </a:tr>
              <a:tr h="401349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oberflächennahe rel. Bodenfeuchte​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451617"/>
                  </a:ext>
                </a:extLst>
              </a:tr>
              <a:tr h="401349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Schneespeicher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21125"/>
                  </a:ext>
                </a:extLst>
              </a:tr>
              <a:tr h="401349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Grundwasserstand​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xx</a:t>
                      </a:r>
                      <a:endParaRPr lang="de-DE" sz="18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5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46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CCC51-7AE3-FFD4-A975-E073259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Relevante 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/>
              <a:t>Beispielhafter Vergleich der Effekte von Treibern zwischen Pegeln</a:t>
            </a: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</a:rPr>
              <a:t> Prädiktion</a:t>
            </a:r>
            <a:endParaRPr lang="de-DE">
              <a:solidFill>
                <a:schemeClr val="bg1">
                  <a:lumMod val="85000"/>
                </a:schemeClr>
              </a:solidFill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33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Isar Mittenwald und Iller Kempten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A48F8E-4DD4-271F-3B92-994205F72BAF}"/>
              </a:ext>
            </a:extLst>
          </p:cNvPr>
          <p:cNvSpPr txBox="1"/>
          <p:nvPr/>
        </p:nvSpPr>
        <p:spPr>
          <a:xfrm>
            <a:off x="2347119" y="193399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Isar Mittenwald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DEF85-FF30-14DB-3020-DDA111C7940B}"/>
              </a:ext>
            </a:extLst>
          </p:cNvPr>
          <p:cNvSpPr txBox="1"/>
          <p:nvPr/>
        </p:nvSpPr>
        <p:spPr>
          <a:xfrm>
            <a:off x="7406481" y="196108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Iller Kempten</a:t>
            </a:r>
          </a:p>
        </p:txBody>
      </p:sp>
      <p:pic>
        <p:nvPicPr>
          <p:cNvPr id="6" name="Grafik 21" descr="dunkel (mittlere Sonne) mit einfarbiger Füllung">
            <a:extLst>
              <a:ext uri="{FF2B5EF4-FFF2-40B4-BE49-F238E27FC236}">
                <a16:creationId xmlns:a16="http://schemas.microsoft.com/office/drawing/2014/main" id="{620B49EE-43E5-D387-112D-8C91BF50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28" name="Content Placeholder 27" descr="Map&#10;&#10;Description automatically generated">
            <a:extLst>
              <a:ext uri="{FF2B5EF4-FFF2-40B4-BE49-F238E27FC236}">
                <a16:creationId xmlns:a16="http://schemas.microsoft.com/office/drawing/2014/main" id="{593C5986-EFFB-CB7A-5D7E-A62F1CF992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55" y="1846263"/>
            <a:ext cx="3510927" cy="4022725"/>
          </a:xfrm>
        </p:spPr>
      </p:pic>
      <p:pic>
        <p:nvPicPr>
          <p:cNvPr id="30" name="Content Placeholder 29" descr="Map&#10;&#10;Description automatically generated">
            <a:extLst>
              <a:ext uri="{FF2B5EF4-FFF2-40B4-BE49-F238E27FC236}">
                <a16:creationId xmlns:a16="http://schemas.microsoft.com/office/drawing/2014/main" id="{A7A9DFD5-DC1A-E210-1346-1C7F7F0F87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37" y="1846263"/>
            <a:ext cx="3510927" cy="4022725"/>
          </a:xfr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0E76BB4-D995-B7EC-4322-309F2C30B49B}"/>
              </a:ext>
            </a:extLst>
          </p:cNvPr>
          <p:cNvSpPr txBox="1"/>
          <p:nvPr/>
        </p:nvSpPr>
        <p:spPr>
          <a:xfrm>
            <a:off x="1972227" y="5868988"/>
            <a:ext cx="31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Isar Mittenwald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6F4FAE-B2F6-EA3C-82EB-76C5DD25BFAA}"/>
              </a:ext>
            </a:extLst>
          </p:cNvPr>
          <p:cNvSpPr txBox="1"/>
          <p:nvPr/>
        </p:nvSpPr>
        <p:spPr>
          <a:xfrm>
            <a:off x="7092709" y="5868988"/>
            <a:ext cx="31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Iller Kempten</a:t>
            </a:r>
          </a:p>
        </p:txBody>
      </p:sp>
    </p:spTree>
    <p:extLst>
      <p:ext uri="{BB962C8B-B14F-4D97-AF65-F5344CB8AC3E}">
        <p14:creationId xmlns:p14="http://schemas.microsoft.com/office/powerpoint/2010/main" val="1712068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Vergleich der Effekte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/>
          </a:p>
        </p:txBody>
      </p:sp>
      <p:pic>
        <p:nvPicPr>
          <p:cNvPr id="3" name="Grafik 21" descr="dunkel (mittlere Sonne) mit einfarbiger Füllung">
            <a:extLst>
              <a:ext uri="{FF2B5EF4-FFF2-40B4-BE49-F238E27FC236}">
                <a16:creationId xmlns:a16="http://schemas.microsoft.com/office/drawing/2014/main" id="{011F610F-9227-DFB4-EB3C-0A511E3B7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22" name="Content Placeholder 21" descr="Chart, line chart&#10;&#10;Description automatically generated">
            <a:extLst>
              <a:ext uri="{FF2B5EF4-FFF2-40B4-BE49-F238E27FC236}">
                <a16:creationId xmlns:a16="http://schemas.microsoft.com/office/drawing/2014/main" id="{5FDFD08C-7915-131B-F24B-01C6CCDBB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1920596"/>
            <a:ext cx="4937125" cy="3874058"/>
          </a:xfrm>
        </p:spPr>
      </p:pic>
      <p:pic>
        <p:nvPicPr>
          <p:cNvPr id="26" name="Content Placeholder 25" descr="Chart, diagram&#10;&#10;Description automatically generated">
            <a:extLst>
              <a:ext uri="{FF2B5EF4-FFF2-40B4-BE49-F238E27FC236}">
                <a16:creationId xmlns:a16="http://schemas.microsoft.com/office/drawing/2014/main" id="{EFBF385C-820E-DAB7-A241-6B11AEBE14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19973"/>
            <a:ext cx="4938712" cy="3875304"/>
          </a:xfrm>
        </p:spPr>
      </p:pic>
    </p:spTree>
    <p:extLst>
      <p:ext uri="{BB962C8B-B14F-4D97-AF65-F5344CB8AC3E}">
        <p14:creationId xmlns:p14="http://schemas.microsoft.com/office/powerpoint/2010/main" val="3205837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Vergleich der Effekte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/>
          </a:p>
        </p:txBody>
      </p:sp>
      <p:pic>
        <p:nvPicPr>
          <p:cNvPr id="3" name="Grafik 21" descr="dunkel (mittlere Sonne) mit einfarbiger Füllung">
            <a:extLst>
              <a:ext uri="{FF2B5EF4-FFF2-40B4-BE49-F238E27FC236}">
                <a16:creationId xmlns:a16="http://schemas.microsoft.com/office/drawing/2014/main" id="{5B2F9019-AB67-4C33-6BF6-83F110B0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22" name="Content Placeholder 21" descr="Chart&#10;&#10;Description automatically generated with low confidence">
            <a:extLst>
              <a:ext uri="{FF2B5EF4-FFF2-40B4-BE49-F238E27FC236}">
                <a16:creationId xmlns:a16="http://schemas.microsoft.com/office/drawing/2014/main" id="{A105A1BC-5FB4-DE52-2FF8-6C77A93226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19973"/>
            <a:ext cx="4938712" cy="3875304"/>
          </a:xfrm>
        </p:spPr>
      </p:pic>
      <p:pic>
        <p:nvPicPr>
          <p:cNvPr id="26" name="Content Placeholder 25" descr="Chart&#10;&#10;Description automatically generated">
            <a:extLst>
              <a:ext uri="{FF2B5EF4-FFF2-40B4-BE49-F238E27FC236}">
                <a16:creationId xmlns:a16="http://schemas.microsoft.com/office/drawing/2014/main" id="{E188BA2D-F4CC-FF0F-201B-269C71D156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1920596"/>
            <a:ext cx="4937125" cy="3874058"/>
          </a:xfrm>
        </p:spPr>
      </p:pic>
    </p:spTree>
    <p:extLst>
      <p:ext uri="{BB962C8B-B14F-4D97-AF65-F5344CB8AC3E}">
        <p14:creationId xmlns:p14="http://schemas.microsoft.com/office/powerpoint/2010/main" val="102963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Isar Mittenwald und </a:t>
            </a:r>
            <a:r>
              <a:rPr lang="en-US" err="1"/>
              <a:t>Fränk</a:t>
            </a:r>
            <a:r>
              <a:rPr lang="en-US"/>
              <a:t>. Saale Salz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A48F8E-4DD4-271F-3B92-994205F72BAF}"/>
              </a:ext>
            </a:extLst>
          </p:cNvPr>
          <p:cNvSpPr txBox="1"/>
          <p:nvPr/>
        </p:nvSpPr>
        <p:spPr>
          <a:xfrm>
            <a:off x="2347119" y="193399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Isar Mittenwald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DEF85-FF30-14DB-3020-DDA111C7940B}"/>
              </a:ext>
            </a:extLst>
          </p:cNvPr>
          <p:cNvSpPr txBox="1"/>
          <p:nvPr/>
        </p:nvSpPr>
        <p:spPr>
          <a:xfrm>
            <a:off x="7406481" y="196108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Fränk</a:t>
            </a:r>
            <a:r>
              <a:rPr lang="en-US"/>
              <a:t>. Saale Salz</a:t>
            </a:r>
          </a:p>
        </p:txBody>
      </p:sp>
      <p:pic>
        <p:nvPicPr>
          <p:cNvPr id="9" name="Grafik 21">
            <a:extLst>
              <a:ext uri="{FF2B5EF4-FFF2-40B4-BE49-F238E27FC236}">
                <a16:creationId xmlns:a16="http://schemas.microsoft.com/office/drawing/2014/main" id="{9E1F82B9-70DA-AFFD-D01A-1248C4621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CD5AE5B6-322D-0B59-3615-724FA43BBB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55" y="1846263"/>
            <a:ext cx="3510927" cy="4022725"/>
          </a:xfrm>
        </p:spPr>
      </p:pic>
      <p:pic>
        <p:nvPicPr>
          <p:cNvPr id="17" name="Content Placeholder 16" descr="Map&#10;&#10;Description automatically generated">
            <a:extLst>
              <a:ext uri="{FF2B5EF4-FFF2-40B4-BE49-F238E27FC236}">
                <a16:creationId xmlns:a16="http://schemas.microsoft.com/office/drawing/2014/main" id="{2EBAF32A-3A32-377B-A164-919C8F75A3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37" y="1846263"/>
            <a:ext cx="3510927" cy="4022725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5499AA-8028-A188-258D-3EE5ED9E902B}"/>
              </a:ext>
            </a:extLst>
          </p:cNvPr>
          <p:cNvSpPr txBox="1"/>
          <p:nvPr/>
        </p:nvSpPr>
        <p:spPr>
          <a:xfrm>
            <a:off x="1972227" y="5868988"/>
            <a:ext cx="31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Isar Mittenwald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87D69-F6E6-4FFC-B0A4-BB8059D043B5}"/>
              </a:ext>
            </a:extLst>
          </p:cNvPr>
          <p:cNvSpPr txBox="1"/>
          <p:nvPr/>
        </p:nvSpPr>
        <p:spPr>
          <a:xfrm>
            <a:off x="7092709" y="5868988"/>
            <a:ext cx="31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Fränkische Saale Salz</a:t>
            </a:r>
          </a:p>
        </p:txBody>
      </p:sp>
    </p:spTree>
    <p:extLst>
      <p:ext uri="{BB962C8B-B14F-4D97-AF65-F5344CB8AC3E}">
        <p14:creationId xmlns:p14="http://schemas.microsoft.com/office/powerpoint/2010/main" val="2526253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Vergleich der Effekte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/>
          </a:p>
        </p:txBody>
      </p:sp>
      <p:pic>
        <p:nvPicPr>
          <p:cNvPr id="3" name="Grafik 21">
            <a:extLst>
              <a:ext uri="{FF2B5EF4-FFF2-40B4-BE49-F238E27FC236}">
                <a16:creationId xmlns:a16="http://schemas.microsoft.com/office/drawing/2014/main" id="{6110238B-A46A-B1ED-7C79-31361AFB8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30" name="Content Placeholder 29" descr="Chart&#10;&#10;Description automatically generated">
            <a:extLst>
              <a:ext uri="{FF2B5EF4-FFF2-40B4-BE49-F238E27FC236}">
                <a16:creationId xmlns:a16="http://schemas.microsoft.com/office/drawing/2014/main" id="{814371CE-E863-14AC-D005-31B651E4E0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85114"/>
            <a:ext cx="4938712" cy="3545022"/>
          </a:xfrm>
        </p:spPr>
      </p:pic>
      <p:pic>
        <p:nvPicPr>
          <p:cNvPr id="32" name="Content Placeholder 31" descr="Chart, line chart&#10;&#10;Description automatically generated">
            <a:extLst>
              <a:ext uri="{FF2B5EF4-FFF2-40B4-BE49-F238E27FC236}">
                <a16:creationId xmlns:a16="http://schemas.microsoft.com/office/drawing/2014/main" id="{721999C7-1E59-6871-825C-EA458B288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85684"/>
            <a:ext cx="4937125" cy="3543883"/>
          </a:xfrm>
        </p:spPr>
      </p:pic>
    </p:spTree>
    <p:extLst>
      <p:ext uri="{BB962C8B-B14F-4D97-AF65-F5344CB8AC3E}">
        <p14:creationId xmlns:p14="http://schemas.microsoft.com/office/powerpoint/2010/main" val="1581321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2D-BBC4-03C8-4AFA-190F6A4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Vergleich der Effekte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7284-0FFE-12D3-21F0-1C800E2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/>
          </a:p>
        </p:txBody>
      </p:sp>
      <p:pic>
        <p:nvPicPr>
          <p:cNvPr id="3" name="Grafik 21">
            <a:extLst>
              <a:ext uri="{FF2B5EF4-FFF2-40B4-BE49-F238E27FC236}">
                <a16:creationId xmlns:a16="http://schemas.microsoft.com/office/drawing/2014/main" id="{D0AE73AF-6AA1-C159-B83D-DD9923299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0367" y="-2659"/>
            <a:ext cx="791632" cy="791632"/>
          </a:xfrm>
          <a:prstGeom prst="rect">
            <a:avLst/>
          </a:prstGeom>
        </p:spPr>
      </p:pic>
      <p:pic>
        <p:nvPicPr>
          <p:cNvPr id="20" name="Content Placeholder 19" descr="Chart&#10;&#10;Description automatically generated">
            <a:extLst>
              <a:ext uri="{FF2B5EF4-FFF2-40B4-BE49-F238E27FC236}">
                <a16:creationId xmlns:a16="http://schemas.microsoft.com/office/drawing/2014/main" id="{1F1E0765-914C-1729-A916-79B7D7F1CB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85114"/>
            <a:ext cx="4938712" cy="3545022"/>
          </a:xfrm>
        </p:spPr>
      </p:pic>
      <p:pic>
        <p:nvPicPr>
          <p:cNvPr id="22" name="Content Placeholder 21" descr="Chart, line chart&#10;&#10;Description automatically generated">
            <a:extLst>
              <a:ext uri="{FF2B5EF4-FFF2-40B4-BE49-F238E27FC236}">
                <a16:creationId xmlns:a16="http://schemas.microsoft.com/office/drawing/2014/main" id="{85EAC12B-C7FD-BAC5-3F44-DE21A2EC2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85684"/>
            <a:ext cx="4937125" cy="3543883"/>
          </a:xfrm>
        </p:spPr>
      </p:pic>
    </p:spTree>
    <p:extLst>
      <p:ext uri="{BB962C8B-B14F-4D97-AF65-F5344CB8AC3E}">
        <p14:creationId xmlns:p14="http://schemas.microsoft.com/office/powerpoint/2010/main" val="372194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F7981-6D05-0FDA-6566-B323075B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Rahmen des Projekts - </a:t>
            </a:r>
            <a:r>
              <a:rPr lang="de-DE" err="1"/>
              <a:t>ClimEx</a:t>
            </a:r>
            <a:r>
              <a:rPr lang="de-DE"/>
              <a:t>-II</a:t>
            </a:r>
            <a:endParaRPr lang="de-DE">
              <a:cs typeface="Calibri Ligh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77E82E-B479-678D-2B29-6ED1F4D07502}"/>
              </a:ext>
            </a:extLst>
          </p:cNvPr>
          <p:cNvSpPr txBox="1"/>
          <p:nvPr/>
        </p:nvSpPr>
        <p:spPr>
          <a:xfrm>
            <a:off x="746449" y="1772816"/>
            <a:ext cx="64381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FA344-D0C5-232B-89E7-85BB5192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921A00B-EF43-938D-CA5C-2952D214BF85}"/>
              </a:ext>
            </a:extLst>
          </p:cNvPr>
          <p:cNvSpPr txBox="1">
            <a:spLocks/>
          </p:cNvSpPr>
          <p:nvPr/>
        </p:nvSpPr>
        <p:spPr>
          <a:xfrm>
            <a:off x="1158240" y="1896534"/>
            <a:ext cx="1054608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 panose="020B0604020202020204" pitchFamily="34" charset="0"/>
              <a:buChar char="•"/>
            </a:pPr>
            <a:r>
              <a:rPr lang="de-DE">
                <a:latin typeface="Calibri"/>
                <a:cs typeface="Arial"/>
              </a:rPr>
              <a:t> Umgang mit Wasser im Angesicht von Dürren und Trockenheit in einer Welt mit Klimawandel</a:t>
            </a:r>
            <a:endParaRPr lang="en-US">
              <a:latin typeface="Calibri"/>
              <a:cs typeface="Arial"/>
            </a:endParaRPr>
          </a:p>
          <a:p>
            <a:pPr>
              <a:buFont typeface="Arial,Sans-Serif"/>
              <a:buChar char="•"/>
            </a:pPr>
            <a:r>
              <a:rPr lang="de-DE">
                <a:latin typeface="Calibri"/>
                <a:cs typeface="Arial"/>
              </a:rPr>
              <a:t> Ziel: Simulation von Niedrigwasser in 98 Flusseinzugsgebieten und Entwicklung von Methoden zur Kompensation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de-DE">
                <a:latin typeface="Calibri"/>
                <a:cs typeface="Arial"/>
              </a:rPr>
              <a:t> </a:t>
            </a:r>
            <a:r>
              <a:rPr lang="de-DE" err="1">
                <a:latin typeface="Calibri"/>
                <a:cs typeface="Arial"/>
              </a:rPr>
              <a:t>StaBLab</a:t>
            </a:r>
            <a:r>
              <a:rPr lang="de-DE">
                <a:latin typeface="Calibri"/>
                <a:cs typeface="Arial"/>
              </a:rPr>
              <a:t> Consulting Projekt untersuchte alle 98 Pegel</a:t>
            </a:r>
            <a:endParaRPr lang="en-US">
              <a:latin typeface="Calibri"/>
              <a:cs typeface="Arial"/>
            </a:endParaRPr>
          </a:p>
          <a:p>
            <a:pPr>
              <a:buFont typeface="Arial,Sans-Serif" panose="020B0604020202020204" pitchFamily="34" charset="0"/>
              <a:buChar char="•"/>
            </a:pPr>
            <a:r>
              <a:rPr lang="de-DE">
                <a:latin typeface="Calibri"/>
                <a:cs typeface="Arial"/>
              </a:rPr>
              <a:t> Unser Projekt: Detaillierte Analyse von 3 Pegeln</a:t>
            </a:r>
            <a:endParaRPr lang="en-US">
              <a:latin typeface="Calibri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 marL="200660" lvl="1" indent="0">
              <a:buNone/>
            </a:pPr>
            <a:endParaRPr lang="de-DE">
              <a:cs typeface="Calibri"/>
            </a:endParaRPr>
          </a:p>
          <a:p>
            <a:pPr marL="200660" lvl="1" indent="0">
              <a:buNone/>
            </a:pPr>
            <a:endParaRPr lang="de-DE">
              <a:cs typeface="Calibri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69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1B57A-8DC6-5DD6-E846-7256D220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Einführung in GAMs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>
                    <a:lumMod val="85000"/>
                  </a:schemeClr>
                </a:solidFill>
                <a:cs typeface="Calibri"/>
              </a:rPr>
              <a:t> Konkrete Modelle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Relevante Treiber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 Light"/>
              </a:rPr>
              <a:t> </a:t>
            </a:r>
            <a:r>
              <a:rPr lang="de-DE">
                <a:solidFill>
                  <a:schemeClr val="bg1">
                    <a:lumMod val="85000"/>
                  </a:schemeClr>
                </a:solidFill>
              </a:rPr>
              <a:t>Beispielhafter Vergleich der Effekte von Treibern zwischen Pegeln</a:t>
            </a:r>
            <a:endParaRPr lang="de-DE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 Prädiktion</a:t>
            </a:r>
            <a:endParaRPr lang="de-DE"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A80183-7BB5-1359-49D3-67830F5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50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98548D-F4D0-60F3-4881-E9ACE67C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3838"/>
            <a:ext cx="10058400" cy="1450757"/>
          </a:xfrm>
        </p:spPr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</a:p>
        </p:txBody>
      </p:sp>
    </p:spTree>
    <p:extLst>
      <p:ext uri="{BB962C8B-B14F-4D97-AF65-F5344CB8AC3E}">
        <p14:creationId xmlns:p14="http://schemas.microsoft.com/office/powerpoint/2010/main" val="2171911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35E9-DF39-C0D3-BA0A-95F050CD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3838"/>
            <a:ext cx="10058400" cy="1450757"/>
          </a:xfrm>
        </p:spPr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- </a:t>
            </a:r>
            <a:r>
              <a:rPr lang="en-US" err="1">
                <a:cs typeface="Calibri Light"/>
              </a:rPr>
              <a:t>Prädiktion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B54EC-3959-9970-5864-A39FD327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51</a:t>
            </a:fld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0C278CC-2277-BD3B-D26F-E3F4E973886E}"/>
              </a:ext>
            </a:extLst>
          </p:cNvPr>
          <p:cNvSpPr txBox="1">
            <a:spLocks/>
          </p:cNvSpPr>
          <p:nvPr/>
        </p:nvSpPr>
        <p:spPr>
          <a:xfrm>
            <a:off x="1158240" y="1896534"/>
            <a:ext cx="1054608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/>
              <a:t> Prädiktion der Wahrscheinlichkeiten für Niedrigwasserevent für die restlichen neun </a:t>
            </a:r>
            <a:r>
              <a:rPr lang="de-DE" err="1"/>
              <a:t>member</a:t>
            </a:r>
            <a:r>
              <a:rPr lang="de-DE"/>
              <a:t> mit den individuellen Modellen</a:t>
            </a: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Sensitivität: Anteil der richtig vorhergesagten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 1 - Spezifität: Anteil der falsch vorhergesagten Niedrigwasserevents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ROC-Kurve: Abtragen der Werte für 1 - Spezifität und der Sensitivität zu allen möglichen Schwellenwerten</a:t>
            </a:r>
          </a:p>
        </p:txBody>
      </p:sp>
      <p:pic>
        <p:nvPicPr>
          <p:cNvPr id="3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77722FB0-5846-9B6E-736F-6524307AE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171" b="-335"/>
          <a:stretch/>
        </p:blipFill>
        <p:spPr>
          <a:xfrm>
            <a:off x="5829202" y="3908214"/>
            <a:ext cx="4071256" cy="2365243"/>
          </a:xfrm>
        </p:spPr>
      </p:pic>
    </p:spTree>
    <p:extLst>
      <p:ext uri="{BB962C8B-B14F-4D97-AF65-F5344CB8AC3E}">
        <p14:creationId xmlns:p14="http://schemas.microsoft.com/office/powerpoint/2010/main" val="25482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7C2C2-A352-5C02-DDD9-E776DD5F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52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8C069-7CAF-F7C7-4B12-AC03A091A0E8}"/>
              </a:ext>
            </a:extLst>
          </p:cNvPr>
          <p:cNvSpPr txBox="1"/>
          <p:nvPr/>
        </p:nvSpPr>
        <p:spPr>
          <a:xfrm>
            <a:off x="5117384" y="1808909"/>
            <a:ext cx="18846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cs typeface="Calibri"/>
              </a:rPr>
              <a:t>Isar Mittenwald</a:t>
            </a:r>
            <a:endParaRPr lang="de-DE" sz="20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BD08C89-6358-55DE-8B7C-98997A3A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3838"/>
            <a:ext cx="10058400" cy="1450757"/>
          </a:xfrm>
        </p:spPr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- </a:t>
            </a:r>
            <a:r>
              <a:rPr lang="en-US" err="1">
                <a:cs typeface="Calibri Light"/>
              </a:rPr>
              <a:t>Prädiktion</a:t>
            </a:r>
          </a:p>
        </p:txBody>
      </p:sp>
      <p:pic>
        <p:nvPicPr>
          <p:cNvPr id="3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8097C85F-F82E-F573-21E9-B76D60CFD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171" b="-335"/>
          <a:stretch/>
        </p:blipFill>
        <p:spPr>
          <a:xfrm>
            <a:off x="2331385" y="2204827"/>
            <a:ext cx="6978644" cy="4054324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369949-4598-AC0E-FC97-E6CC2F6D4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803" y="1814067"/>
            <a:ext cx="398710" cy="38797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245F321-089C-B7AC-F301-BD282AB7108B}"/>
              </a:ext>
            </a:extLst>
          </p:cNvPr>
          <p:cNvSpPr txBox="1"/>
          <p:nvPr/>
        </p:nvSpPr>
        <p:spPr>
          <a:xfrm>
            <a:off x="7931811" y="5993719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0.9132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318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E85FC-5DD0-65C7-7148-7CD61034D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Shiny-App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3566ED-F627-6871-7C2F-5B7EBECD2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642ED4-19EB-A4B1-AE68-100D4E8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31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54</a:t>
            </a:fld>
            <a:endParaRPr lang="en-US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0EA4E85-C039-2BE3-BD98-FC39E3F7714B}"/>
              </a:ext>
            </a:extLst>
          </p:cNvPr>
          <p:cNvSpPr txBox="1">
            <a:spLocks/>
          </p:cNvSpPr>
          <p:nvPr/>
        </p:nvSpPr>
        <p:spPr>
          <a:xfrm>
            <a:off x="1158240" y="1896534"/>
            <a:ext cx="1054608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i="1"/>
              <a:t>Was ist eine </a:t>
            </a:r>
            <a:r>
              <a:rPr lang="de-DE" i="1" err="1"/>
              <a:t>Shiny</a:t>
            </a:r>
            <a:r>
              <a:rPr lang="de-DE" i="1"/>
              <a:t> App(</a:t>
            </a:r>
            <a:r>
              <a:rPr lang="de-DE" i="1" err="1"/>
              <a:t>lication</a:t>
            </a:r>
            <a:r>
              <a:rPr lang="de-DE" i="1"/>
              <a:t>)? </a:t>
            </a:r>
          </a:p>
          <a:p>
            <a:pPr marL="0" indent="0">
              <a:buNone/>
            </a:pPr>
            <a:r>
              <a:rPr lang="de-DE">
                <a:cs typeface="Calibri"/>
              </a:rPr>
              <a:t>Interaktive Web Applikation die zur Visualisierung und Kommunikation von Ergebnissen genutzt werden kann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 Vorteile und Nutzen einer </a:t>
            </a:r>
            <a:r>
              <a:rPr lang="de-DE" err="1">
                <a:cs typeface="Calibri"/>
              </a:rPr>
              <a:t>Shiny</a:t>
            </a:r>
            <a:r>
              <a:rPr lang="de-DE">
                <a:cs typeface="Calibri"/>
              </a:rPr>
              <a:t> App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Endnutzer können selbst die Daten explorieren und wählen, welche Ergebnisse Sie genauer betrachten möchten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1">
                <a:cs typeface="Calibri"/>
              </a:rPr>
              <a:t>Jede</a:t>
            </a:r>
            <a:r>
              <a:rPr lang="de-DE">
                <a:cs typeface="Calibri"/>
              </a:rPr>
              <a:t> Grafik, Tabelle und Auswertung kann für </a:t>
            </a:r>
            <a:r>
              <a:rPr lang="de-DE" b="1">
                <a:cs typeface="Calibri"/>
              </a:rPr>
              <a:t>alle</a:t>
            </a:r>
            <a:r>
              <a:rPr lang="de-DE">
                <a:cs typeface="Calibri"/>
              </a:rPr>
              <a:t> Pegel und hydrologische Halbjahre genau untersucht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Integration von Hilfestellungen zur Interpretation von Ergebnissen</a:t>
            </a:r>
          </a:p>
          <a:p>
            <a:pPr marL="201168" lvl="1" indent="0">
              <a:buNone/>
            </a:pPr>
            <a:endParaRPr lang="de-DE">
              <a:cs typeface="Calibri"/>
            </a:endParaRPr>
          </a:p>
          <a:p>
            <a:pPr marL="201168" lvl="1" indent="0">
              <a:buNone/>
            </a:pPr>
            <a:endParaRPr lang="de-DE"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1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Benutzeroberfläche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55</a:t>
            </a:fld>
            <a:endParaRPr lang="en-US"/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55E4BD-1908-038F-54F1-ACEC871B3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7" y="1846263"/>
            <a:ext cx="9480251" cy="4022725"/>
          </a:xfrm>
        </p:spPr>
      </p:pic>
    </p:spTree>
    <p:extLst>
      <p:ext uri="{BB962C8B-B14F-4D97-AF65-F5344CB8AC3E}">
        <p14:creationId xmlns:p14="http://schemas.microsoft.com/office/powerpoint/2010/main" val="4036799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Benutzeroberfläche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56</a:t>
            </a:fld>
            <a:endParaRPr lang="en-US"/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55E4BD-1908-038F-54F1-ACEC871B3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7" y="1846263"/>
            <a:ext cx="9480251" cy="40227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071C22-DAF7-4E3F-E5F0-E19725B077F6}"/>
              </a:ext>
            </a:extLst>
          </p:cNvPr>
          <p:cNvSpPr/>
          <p:nvPr/>
        </p:nvSpPr>
        <p:spPr>
          <a:xfrm>
            <a:off x="1470212" y="2241176"/>
            <a:ext cx="9396076" cy="3514165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51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Deskriptive Analyse Tab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57</a:t>
            </a:fld>
            <a:endParaRPr lang="en-US"/>
          </a:p>
        </p:txBody>
      </p:sp>
      <p:pic>
        <p:nvPicPr>
          <p:cNvPr id="8" name="Content Placeholder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B54BB87-0F8C-25E0-4DE8-843127AEE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15" y="1846263"/>
            <a:ext cx="7993495" cy="40227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95719D-6F3C-FA22-A513-A28CE28B6770}"/>
              </a:ext>
            </a:extLst>
          </p:cNvPr>
          <p:cNvSpPr/>
          <p:nvPr/>
        </p:nvSpPr>
        <p:spPr>
          <a:xfrm>
            <a:off x="4805082" y="2205318"/>
            <a:ext cx="5317828" cy="3772573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78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Deskriptive Analyse Tab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58</a:t>
            </a:fld>
            <a:endParaRPr lang="en-US"/>
          </a:p>
        </p:txBody>
      </p:sp>
      <p:pic>
        <p:nvPicPr>
          <p:cNvPr id="8" name="Content Placeholder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B54BB87-0F8C-25E0-4DE8-843127AEE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15" y="1846263"/>
            <a:ext cx="7993495" cy="40227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95719D-6F3C-FA22-A513-A28CE28B6770}"/>
              </a:ext>
            </a:extLst>
          </p:cNvPr>
          <p:cNvSpPr/>
          <p:nvPr/>
        </p:nvSpPr>
        <p:spPr>
          <a:xfrm>
            <a:off x="2069090" y="2205318"/>
            <a:ext cx="2789781" cy="3772573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5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8B9-CD50-9AC3-C162-209F791D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Deskriptive Analyse Tab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C6C5-560D-4E89-4FE3-6E5815E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59</a:t>
            </a:fld>
            <a:endParaRPr lang="en-US"/>
          </a:p>
        </p:txBody>
      </p:sp>
      <p:pic>
        <p:nvPicPr>
          <p:cNvPr id="8" name="Content Placeholder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B54BB87-0F8C-25E0-4DE8-843127AEE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15" y="1846263"/>
            <a:ext cx="7993495" cy="4022725"/>
          </a:xfrm>
        </p:spPr>
      </p:pic>
    </p:spTree>
    <p:extLst>
      <p:ext uri="{BB962C8B-B14F-4D97-AF65-F5344CB8AC3E}">
        <p14:creationId xmlns:p14="http://schemas.microsoft.com/office/powerpoint/2010/main" val="86173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F7981-6D05-0FDA-6566-B323075B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Rahmen des Projekts - Pegelübersicht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77E82E-B479-678D-2B29-6ED1F4D07502}"/>
              </a:ext>
            </a:extLst>
          </p:cNvPr>
          <p:cNvSpPr txBox="1"/>
          <p:nvPr/>
        </p:nvSpPr>
        <p:spPr>
          <a:xfrm>
            <a:off x="746449" y="1772816"/>
            <a:ext cx="64381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FA344-D0C5-232B-89E7-85BB5192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C0766308-4994-D6A7-7DF0-0CC1DD368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53" y="1772815"/>
            <a:ext cx="4478599" cy="4478599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9D6BF0BD-E21E-FF2D-64CF-947F254D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25" y="1772815"/>
            <a:ext cx="4478599" cy="44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0DF92-43CA-331D-21A5-871FC70E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Model Tab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B27ABB-55F9-7489-90C6-8AD024FA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60</a:t>
            </a:fld>
            <a:endParaRPr lang="en-US"/>
          </a:p>
        </p:txBody>
      </p:sp>
      <p:pic>
        <p:nvPicPr>
          <p:cNvPr id="18" name="Content Placeholder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FF3855-D3A6-6068-4779-7BA169A02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20" y="1846263"/>
            <a:ext cx="8984085" cy="4022725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9258A8-FFF7-E88E-9986-399D61FA1639}"/>
              </a:ext>
            </a:extLst>
          </p:cNvPr>
          <p:cNvSpPr/>
          <p:nvPr/>
        </p:nvSpPr>
        <p:spPr>
          <a:xfrm>
            <a:off x="5257800" y="2939143"/>
            <a:ext cx="1175657" cy="37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8A5D4C-1750-F290-D188-6F2E2F7A0954}"/>
              </a:ext>
            </a:extLst>
          </p:cNvPr>
          <p:cNvSpPr/>
          <p:nvPr/>
        </p:nvSpPr>
        <p:spPr>
          <a:xfrm>
            <a:off x="5257800" y="2328157"/>
            <a:ext cx="5317828" cy="3772573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35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0DF92-43CA-331D-21A5-871FC70E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Shiny</a:t>
            </a:r>
            <a:r>
              <a:rPr lang="de-DE"/>
              <a:t> App – Model Tab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B27ABB-55F9-7489-90C6-8AD024FA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61</a:t>
            </a:fld>
            <a:endParaRPr lang="en-US"/>
          </a:p>
        </p:txBody>
      </p:sp>
      <p:pic>
        <p:nvPicPr>
          <p:cNvPr id="18" name="Content Placeholder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FF3855-D3A6-6068-4779-7BA169A02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20" y="1846263"/>
            <a:ext cx="8984085" cy="40227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637DE8-DD34-42E2-D644-34C6D3929DEE}"/>
              </a:ext>
            </a:extLst>
          </p:cNvPr>
          <p:cNvSpPr/>
          <p:nvPr/>
        </p:nvSpPr>
        <p:spPr>
          <a:xfrm>
            <a:off x="1573795" y="2391813"/>
            <a:ext cx="3652629" cy="3772573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53A0FB-4B75-BA31-8698-4629CB1A515E}"/>
              </a:ext>
            </a:extLst>
          </p:cNvPr>
          <p:cNvSpPr/>
          <p:nvPr/>
        </p:nvSpPr>
        <p:spPr>
          <a:xfrm>
            <a:off x="5257800" y="2939143"/>
            <a:ext cx="1175657" cy="37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29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F374B-EA27-D729-7714-60C9E439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Zusammenfassung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7280CA-A999-61C0-B467-7C57F5C7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62</a:t>
            </a:fld>
            <a:endParaRPr lang="en-US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9D208EF-F9C6-C554-B6CB-EC1CFC883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191503"/>
              </p:ext>
            </p:extLst>
          </p:nvPr>
        </p:nvGraphicFramePr>
        <p:xfrm>
          <a:off x="400925" y="1768104"/>
          <a:ext cx="11591634" cy="454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727">
                  <a:extLst>
                    <a:ext uri="{9D8B030D-6E8A-4147-A177-3AD203B41FA5}">
                      <a16:colId xmlns:a16="http://schemas.microsoft.com/office/drawing/2014/main" val="2337266613"/>
                    </a:ext>
                  </a:extLst>
                </a:gridCol>
                <a:gridCol w="5945907">
                  <a:extLst>
                    <a:ext uri="{9D8B030D-6E8A-4147-A177-3AD203B41FA5}">
                      <a16:colId xmlns:a16="http://schemas.microsoft.com/office/drawing/2014/main" val="3554742840"/>
                    </a:ext>
                  </a:extLst>
                </a:gridCol>
              </a:tblGrid>
              <a:tr h="4133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/>
                        <a:t>Fragestellung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Beantwortung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56083"/>
                  </a:ext>
                </a:extLst>
              </a:tr>
              <a:tr h="11618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rgbClr val="404040"/>
                          </a:solidFill>
                          <a:latin typeface="Calibri"/>
                        </a:rPr>
                        <a:t>Wie kann das Auftreten von Niedrigwasserevents erklärt/vorhergesagt werden?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GAMs mit Binomialverteilungsannahme</a:t>
                      </a:r>
                      <a:endParaRPr lang="de-DE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Modellierung der Treiber als Splines und individuelle erklärungskräftige Interaktionen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Variablenspezifische </a:t>
                      </a:r>
                      <a:r>
                        <a:rPr lang="de-DE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Quantilsverteilungsanalyse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903051"/>
                  </a:ext>
                </a:extLst>
              </a:tr>
              <a:tr h="14523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/>
                        </a:rPr>
                        <a:t>Welche Treiber sind relevant?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/>
                        </a:rPr>
                        <a:t>Unterscheidet sich deren Bedeutung je nach Pegel?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/>
                        </a:rPr>
                        <a:t>Ist eine Gruppierung der Pegel nach Bedeutung der Treiber möglich? 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Grundwasserstand, Niederschlagsgruppe und Oberflächennahe Bodenfeuchte ist konstant wichtig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Klare Unterschiede zwischen Norden und Süden, z.B. beim Einfluss von Schnee und Lufttemperatur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Gruppierung der südlichen Gebiete sinnvoll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49880"/>
                  </a:ext>
                </a:extLst>
              </a:tr>
              <a:tr h="147781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/>
                        </a:rPr>
                        <a:t>Sind Treiber eines Extremevents selbst extrem? Oder handelt es sich um eine Kombination moderat ausgeprägter Treiber, die zu extremen Niedrigwassern führt?</a:t>
                      </a: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Unterschiede zwischen Variablen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Extremevents scheinen relevant bei: </a:t>
                      </a:r>
                      <a:endParaRPr lang="de-D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742950" lvl="1" indent="-285750">
                        <a:buFont typeface="Arial"/>
                        <a:buChar char="•"/>
                      </a:pPr>
                      <a:r>
                        <a:rPr lang="de-DE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Niederschlag, rel. oberflächennahe Bodenfeuchte, Versickerung und Grundwasserstand</a:t>
                      </a:r>
                      <a:endParaRPr lang="de-D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endParaRPr lang="de-DE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642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439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317FAF-40AA-EF17-895B-B5C7341E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63</a:t>
            </a:fld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CC9CF75-0ADE-CC59-5050-102D335382A2}"/>
              </a:ext>
            </a:extLst>
          </p:cNvPr>
          <p:cNvSpPr txBox="1">
            <a:spLocks/>
          </p:cNvSpPr>
          <p:nvPr/>
        </p:nvSpPr>
        <p:spPr>
          <a:xfrm>
            <a:off x="1097280" y="3882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cs typeface="Calibri Light"/>
              </a:rPr>
              <a:t>Diskussion</a:t>
            </a:r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1CD8CDD-D555-939B-7739-1B0852674C5C}"/>
              </a:ext>
            </a:extLst>
          </p:cNvPr>
          <p:cNvSpPr txBox="1">
            <a:spLocks/>
          </p:cNvSpPr>
          <p:nvPr/>
        </p:nvSpPr>
        <p:spPr>
          <a:xfrm>
            <a:off x="1196241" y="1794934"/>
            <a:ext cx="10058400" cy="471424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 Fokus lag auf der Erklärungskraft der Variablen, nicht auf der Prädiktion</a:t>
            </a:r>
            <a:endParaRPr lang="en-US">
              <a:latin typeface="Arial"/>
              <a:cs typeface="Arial"/>
            </a:endParaRPr>
          </a:p>
          <a:p>
            <a:pPr>
              <a:buFont typeface="Arial,Sans-Serif"/>
              <a:buChar char="•"/>
            </a:pPr>
            <a:r>
              <a:rPr lang="de-DE">
                <a:cs typeface="Calibri" panose="020F0502020204030204"/>
              </a:rPr>
              <a:t> </a:t>
            </a:r>
            <a:r>
              <a:rPr lang="de-DE">
                <a:latin typeface="Arial"/>
                <a:cs typeface="Arial"/>
              </a:rPr>
              <a:t>Trade off zwischen bestem Model Fit und Vergleichbarkeit der Modelle</a:t>
            </a:r>
            <a:endParaRPr lang="en-US">
              <a:latin typeface="Arial"/>
              <a:cs typeface="Arial"/>
            </a:endParaRPr>
          </a:p>
          <a:p>
            <a:pPr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 Ggf. führen andere Variablendefinitionen zu verschiedenen Interpretationsmöglichkeiten</a:t>
            </a:r>
            <a:endParaRPr lang="en-US">
              <a:latin typeface="Arial"/>
              <a:cs typeface="Arial"/>
            </a:endParaRPr>
          </a:p>
          <a:p>
            <a:pPr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 Mögliche nächste Schritte</a:t>
            </a:r>
            <a:endParaRPr lang="en-US">
              <a:latin typeface="Arial"/>
              <a:cs typeface="Arial"/>
            </a:endParaRPr>
          </a:p>
          <a:p>
            <a:pPr marL="383540" lvl="1" indent="-285750">
              <a:buSzPct val="100000"/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Modelle an Messdaten testen</a:t>
            </a:r>
            <a:endParaRPr lang="en-US">
              <a:latin typeface="Arial"/>
              <a:cs typeface="Arial"/>
            </a:endParaRPr>
          </a:p>
          <a:p>
            <a:pPr marL="383540" lvl="1" indent="-285750">
              <a:buSzPct val="100000"/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Modelle bezüglich Datenqualität adjustieren (z.B. bei oberflächennahe Bodenfeuchte)</a:t>
            </a:r>
            <a:endParaRPr lang="en-US">
              <a:latin typeface="Arial"/>
              <a:cs typeface="Arial"/>
            </a:endParaRPr>
          </a:p>
          <a:p>
            <a:pPr marL="383540" lvl="1" indent="-285750">
              <a:buSzPct val="100000"/>
              <a:buFont typeface="Arial,Sans-Serif"/>
              <a:buChar char="•"/>
            </a:pPr>
            <a:r>
              <a:rPr lang="de-DE">
                <a:latin typeface="Arial"/>
                <a:cs typeface="Arial"/>
              </a:rPr>
              <a:t>Tiefere Analyse für weitere Pegel, um geografische Unterschiede der Einflüsse zu prüfen</a:t>
            </a:r>
            <a:endParaRPr lang="en-US">
              <a:latin typeface="Arial"/>
              <a:cs typeface="Arial"/>
            </a:endParaRPr>
          </a:p>
          <a:p>
            <a:pPr marL="383540" lvl="1" indent="-285750">
              <a:buSzPct val="100000"/>
              <a:buFont typeface="Arial,Sans-Serif"/>
              <a:buChar char="•"/>
            </a:pPr>
            <a:endParaRPr lang="de-DE">
              <a:latin typeface="Arial"/>
              <a:cs typeface="Arial"/>
            </a:endParaRPr>
          </a:p>
          <a:p>
            <a:pPr marL="200660" lvl="1" indent="0">
              <a:buNone/>
            </a:pPr>
            <a:endParaRPr lang="de-DE" sz="2000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7139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06623-51F5-8707-9C90-6852E5C4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Quellen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F66F9D-08A7-E5C8-6AFF-46CFFC69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64</a:t>
            </a:fld>
            <a:endParaRPr lang="en-US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F30D880-383B-1303-8F38-C3400553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 </a:t>
            </a:r>
            <a:r>
              <a:rPr lang="en-US" sz="1600" err="1">
                <a:cs typeface="Calibri"/>
              </a:rPr>
              <a:t>DataCamp-Kurs</a:t>
            </a:r>
            <a:r>
              <a:rPr lang="en-US" sz="1600">
                <a:cs typeface="Calibri"/>
              </a:rPr>
              <a:t>: Nonlinear Modeling with Generalized Additive Models (GAMs) in R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600">
                <a:cs typeface="Calibri"/>
              </a:rPr>
              <a:t> Field, A (2018). Discovering Statistics Using IBM SPSS, S. 402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 </a:t>
            </a:r>
            <a:r>
              <a:rPr lang="de-DE" sz="1600" err="1">
                <a:cs typeface="Calibri"/>
              </a:rPr>
              <a:t>Akaike</a:t>
            </a:r>
            <a:r>
              <a:rPr lang="de-DE" sz="1600">
                <a:cs typeface="Calibri"/>
              </a:rPr>
              <a:t>, H. (1974). A </a:t>
            </a:r>
            <a:r>
              <a:rPr lang="de-DE" sz="1600" err="1">
                <a:cs typeface="Calibri"/>
              </a:rPr>
              <a:t>new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look</a:t>
            </a:r>
            <a:r>
              <a:rPr lang="de-DE" sz="1600">
                <a:cs typeface="Calibri"/>
              </a:rPr>
              <a:t> at </a:t>
            </a:r>
            <a:r>
              <a:rPr lang="de-DE" sz="1600" err="1">
                <a:cs typeface="Calibri"/>
              </a:rPr>
              <a:t>the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statistical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model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identification</a:t>
            </a:r>
            <a:r>
              <a:rPr lang="de-DE" sz="1600">
                <a:cs typeface="Calibri"/>
              </a:rPr>
              <a:t>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 Wood, S. (2007) </a:t>
            </a:r>
            <a:r>
              <a:rPr lang="de-DE" sz="1600" err="1">
                <a:cs typeface="Calibri"/>
              </a:rPr>
              <a:t>Generalized</a:t>
            </a:r>
            <a:r>
              <a:rPr lang="de-DE" sz="1600">
                <a:cs typeface="Calibri"/>
              </a:rPr>
              <a:t> Additive Models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Wood, S. (2003) </a:t>
            </a:r>
            <a:r>
              <a:rPr lang="de-DE" sz="1600" err="1">
                <a:cs typeface="Calibri"/>
              </a:rPr>
              <a:t>Thin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plate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regression</a:t>
            </a:r>
            <a:r>
              <a:rPr lang="de-DE" sz="1600">
                <a:cs typeface="Calibri"/>
              </a:rPr>
              <a:t> </a:t>
            </a:r>
            <a:r>
              <a:rPr lang="de-DE" sz="1600" err="1">
                <a:cs typeface="Calibri"/>
              </a:rPr>
              <a:t>splines</a:t>
            </a:r>
            <a:endParaRPr lang="de-DE" sz="16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sz="1600">
                <a:cs typeface="Calibri"/>
              </a:rPr>
              <a:t>Meier, </a:t>
            </a:r>
            <a:r>
              <a:rPr lang="de-DE" sz="1600" err="1">
                <a:cs typeface="Calibri"/>
              </a:rPr>
              <a:t>Paschan</a:t>
            </a:r>
            <a:r>
              <a:rPr lang="de-DE" sz="1600">
                <a:cs typeface="Calibri"/>
              </a:rPr>
              <a:t>: Consulting Vortrag Niedrigwasser in Bayern</a:t>
            </a:r>
            <a:endParaRPr lang="en-US" sz="16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1100">
              <a:cs typeface="Calibri"/>
            </a:endParaRPr>
          </a:p>
          <a:p>
            <a:pPr marL="383540" lvl="1">
              <a:buChar char="-"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3421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06623-51F5-8707-9C90-6852E5C4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Link zur </a:t>
            </a:r>
            <a:r>
              <a:rPr lang="de-DE" err="1">
                <a:cs typeface="Calibri Light"/>
              </a:rPr>
              <a:t>Shiny</a:t>
            </a:r>
            <a:r>
              <a:rPr lang="de-DE">
                <a:cs typeface="Calibri Light"/>
              </a:rPr>
              <a:t> App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F66F9D-08A7-E5C8-6AFF-46CFFC69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65</a:t>
            </a:fld>
            <a:endParaRPr lang="en-US"/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48263931-3F3F-01C3-5F93-790982324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1974283"/>
            <a:ext cx="2909434" cy="29094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11731-B265-7D3F-C6F1-D803772146B0}"/>
              </a:ext>
            </a:extLst>
          </p:cNvPr>
          <p:cNvSpPr txBox="1"/>
          <p:nvPr/>
        </p:nvSpPr>
        <p:spPr>
          <a:xfrm>
            <a:off x="1418898" y="4881109"/>
            <a:ext cx="918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https://group-</a:t>
            </a:r>
            <a:r>
              <a:rPr lang="en-US" sz="3200" err="1"/>
              <a:t>projects.shinyapps.io</a:t>
            </a:r>
            <a:r>
              <a:rPr lang="en-US" sz="3200"/>
              <a:t>/drought-shiny/</a:t>
            </a:r>
          </a:p>
        </p:txBody>
      </p:sp>
    </p:spTree>
    <p:extLst>
      <p:ext uri="{BB962C8B-B14F-4D97-AF65-F5344CB8AC3E}">
        <p14:creationId xmlns:p14="http://schemas.microsoft.com/office/powerpoint/2010/main" val="3630467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66</a:t>
            </a:fld>
            <a:endParaRPr lang="en-US"/>
          </a:p>
        </p:txBody>
      </p:sp>
      <p:pic>
        <p:nvPicPr>
          <p:cNvPr id="8" name="Inhaltsplatzhalter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66A7CCD-138C-E9BB-9EDC-842A509B8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362724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67</a:t>
            </a:fld>
            <a:endParaRPr lang="en-US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1E367AE-AFFE-92A0-56ED-D467BF8AB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582629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68</a:t>
            </a:fld>
            <a:endParaRPr lang="en-US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852DD61-0488-5178-0896-B28CEC049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24719327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69</a:t>
            </a:fld>
            <a:endParaRPr lang="en-US"/>
          </a:p>
        </p:txBody>
      </p:sp>
      <p:pic>
        <p:nvPicPr>
          <p:cNvPr id="6" name="Inhaltsplatzhalter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6D65672-06C5-4EDB-06E1-61F0679E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374972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F7981-6D05-0FDA-6566-B323075B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Rahmen des Projekts - Daten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77E82E-B479-678D-2B29-6ED1F4D07502}"/>
              </a:ext>
            </a:extLst>
          </p:cNvPr>
          <p:cNvSpPr txBox="1"/>
          <p:nvPr/>
        </p:nvSpPr>
        <p:spPr>
          <a:xfrm>
            <a:off x="746449" y="1772816"/>
            <a:ext cx="64381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/>
          </a:p>
          <a:p>
            <a:endParaRPr lang="de-DE">
              <a:cs typeface="Calibri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FA344-D0C5-232B-89E7-85BB5192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A14B58D-B835-B22E-9BF8-AD4ACFAAE98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Simulationsdaten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Tägliche Daten von 1990 bis 2020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 Daten unterteilbar in 6 Datensätze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Drei Pegel</a:t>
            </a:r>
          </a:p>
          <a:p>
            <a:pPr marL="566420" lvl="2">
              <a:buFont typeface="Wingdings" panose="020B0604020202020204" pitchFamily="34" charset="0"/>
              <a:buChar char="Ø"/>
            </a:pPr>
            <a:r>
              <a:rPr lang="de-DE" sz="1700">
                <a:cs typeface="Calibri"/>
              </a:rPr>
              <a:t> Mittenwald (Isar), Kempten (Iller) und Salz (Fränkische Saale)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2 hydrologische Halbjahre</a:t>
            </a:r>
          </a:p>
          <a:p>
            <a:pPr marL="566420" lvl="2">
              <a:buFont typeface="Wingdings" panose="020B0604020202020204" pitchFamily="34" charset="0"/>
              <a:buChar char="Ø"/>
            </a:pPr>
            <a:r>
              <a:rPr lang="de-DE" sz="1700">
                <a:cs typeface="Calibri"/>
              </a:rPr>
              <a:t> Sommer: Mai – Oktober</a:t>
            </a:r>
          </a:p>
          <a:p>
            <a:pPr marL="383540" lvl="2" indent="0">
              <a:buNone/>
            </a:pPr>
            <a:endParaRPr lang="de-DE" sz="1700">
              <a:cs typeface="Calibri"/>
            </a:endParaRPr>
          </a:p>
          <a:p>
            <a:pPr marL="566420" lvl="2">
              <a:buFont typeface="Wingdings" panose="020B0604020202020204" pitchFamily="34" charset="0"/>
              <a:buChar char="Ø"/>
            </a:pPr>
            <a:r>
              <a:rPr lang="de-DE" sz="1700">
                <a:cs typeface="Calibri"/>
              </a:rPr>
              <a:t> Winter: November – April</a:t>
            </a:r>
          </a:p>
          <a:p>
            <a:pPr marL="566420" lvl="2">
              <a:buFont typeface="Wingdings" panose="020B0604020202020204" pitchFamily="34" charset="0"/>
              <a:buChar char="Ø"/>
            </a:pPr>
            <a:endParaRPr lang="de-DE" sz="1700">
              <a:cs typeface="Calibri"/>
            </a:endParaRP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Jeweils 10 simulierte „</a:t>
            </a:r>
            <a:r>
              <a:rPr lang="de-DE" err="1">
                <a:cs typeface="Calibri"/>
              </a:rPr>
              <a:t>member</a:t>
            </a:r>
            <a:r>
              <a:rPr lang="de-DE">
                <a:cs typeface="Calibri"/>
              </a:rPr>
              <a:t>“ 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  <a:p>
            <a:pPr marL="566420" lvl="2">
              <a:buFont typeface="Wingdings" panose="020B0604020202020204" pitchFamily="34" charset="0"/>
              <a:buChar char="Ø"/>
            </a:pPr>
            <a:endParaRPr lang="de-DE" sz="1700">
              <a:cs typeface="Calibri"/>
            </a:endParaRP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611E2EE-5DFD-DA2F-56E6-28905978F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93592" y="4567271"/>
            <a:ext cx="474512" cy="474512"/>
          </a:xfrm>
          <a:prstGeom prst="rect">
            <a:avLst/>
          </a:prstGeom>
        </p:spPr>
      </p:pic>
      <p:pic>
        <p:nvPicPr>
          <p:cNvPr id="7" name="Grafik 26" descr="dunkel (mittlere Sonne) mit einfarbiger Füllung">
            <a:extLst>
              <a:ext uri="{FF2B5EF4-FFF2-40B4-BE49-F238E27FC236}">
                <a16:creationId xmlns:a16="http://schemas.microsoft.com/office/drawing/2014/main" id="{B05D3329-CD5B-0798-F1EB-0A044F1DF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519" y="3857414"/>
            <a:ext cx="698861" cy="6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5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70</a:t>
            </a:fld>
            <a:endParaRPr lang="en-US"/>
          </a:p>
        </p:txBody>
      </p:sp>
      <p:pic>
        <p:nvPicPr>
          <p:cNvPr id="6" name="Inhaltsplatzhalter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0CF9F03-9EEC-7973-D066-F26A84162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29631232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FCCF6-9B42-32BC-9A44-6877E81E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B52B9-3300-9DF7-348F-95B74C94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71</a:t>
            </a:fld>
            <a:endParaRPr lang="en-US"/>
          </a:p>
        </p:txBody>
      </p:sp>
      <p:pic>
        <p:nvPicPr>
          <p:cNvPr id="10" name="Inhaltsplatzhalter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6AB6A5D-66F2-68BB-BEEE-202329332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2259502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C4DF2-142F-7988-6E7C-1EFC26E9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Relevante Treiber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BD6DFB-768A-0C69-3B77-C8A2068B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72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461D0A-D414-4BA9-E494-62F6AE09F88D}"/>
              </a:ext>
            </a:extLst>
          </p:cNvPr>
          <p:cNvSpPr txBox="1"/>
          <p:nvPr/>
        </p:nvSpPr>
        <p:spPr>
          <a:xfrm>
            <a:off x="8961820" y="125598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404040"/>
                </a:solidFill>
                <a:cs typeface="Calibri"/>
              </a:rPr>
              <a:t>im vollen Modell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5B08FF-78E5-A033-1036-35F8EE9CC66A}"/>
              </a:ext>
            </a:extLst>
          </p:cNvPr>
          <p:cNvSpPr txBox="1"/>
          <p:nvPr/>
        </p:nvSpPr>
        <p:spPr>
          <a:xfrm>
            <a:off x="1131263" y="1718792"/>
            <a:ext cx="8576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Treiber(</a:t>
            </a:r>
            <a:r>
              <a:rPr lang="en-US" err="1">
                <a:cs typeface="Calibri"/>
              </a:rPr>
              <a:t>gruppen</a:t>
            </a:r>
            <a:r>
              <a:rPr lang="en-US">
                <a:cs typeface="Calibri"/>
              </a:rPr>
              <a:t>), </a:t>
            </a:r>
            <a:r>
              <a:rPr lang="en-US" err="1">
                <a:cs typeface="Calibri"/>
              </a:rPr>
              <a:t>bei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Herausnahme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dem Modell das AIC </a:t>
            </a:r>
            <a:r>
              <a:rPr lang="en-US" err="1">
                <a:cs typeface="Calibri"/>
              </a:rPr>
              <a:t>bedeutend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steigt</a:t>
            </a:r>
            <a:r>
              <a:rPr lang="en-US">
                <a:cs typeface="Calibri"/>
              </a:rPr>
              <a:t>:</a:t>
            </a:r>
            <a:endParaRPr lang="de-DE"/>
          </a:p>
        </p:txBody>
      </p:sp>
      <p:graphicFrame>
        <p:nvGraphicFramePr>
          <p:cNvPr id="12" name="Inhaltsplatzhalter 10">
            <a:extLst>
              <a:ext uri="{FF2B5EF4-FFF2-40B4-BE49-F238E27FC236}">
                <a16:creationId xmlns:a16="http://schemas.microsoft.com/office/drawing/2014/main" id="{B32F94EC-E19E-02DF-F9F5-29264A9E6E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8209979"/>
              </p:ext>
            </p:extLst>
          </p:nvPr>
        </p:nvGraphicFramePr>
        <p:xfrm>
          <a:off x="1108363" y="2736272"/>
          <a:ext cx="9789463" cy="2930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783">
                  <a:extLst>
                    <a:ext uri="{9D8B030D-6E8A-4147-A177-3AD203B41FA5}">
                      <a16:colId xmlns:a16="http://schemas.microsoft.com/office/drawing/2014/main" val="4842426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55917159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1379139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295906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54015036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0636004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01450809"/>
                    </a:ext>
                  </a:extLst>
                </a:gridCol>
              </a:tblGrid>
              <a:tr h="461818"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Treiber​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69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Niederschlag, mittlere Versickerung, maximaler Niederschlag​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171.65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99.10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182.43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298.72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195.57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117.22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21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 Lufttemperatur​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7.95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5.49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55.51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1.34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57.40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23.89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1504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einfallende kurzwellige Strahlung, mittlere relative Luftfeuchte​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150.14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57.99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95.27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125.51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84.97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23.34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72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oberflächennahe rel. Bodenfeuchte​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2,601.85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807.23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372.84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616.39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242.85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266.83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4516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Schneespeicher, mittlere Schneeschmelze​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47.59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28.15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31.50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58.80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97.04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187.71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211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Grundwasserstand​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207.92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52.11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171.74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157.36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45.03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  <a:latin typeface="Calibri"/>
                        </a:rPr>
                        <a:t>104.41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5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186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84A91-EF68-59AC-0750-ECA3EBF3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Relevante Treiber</a:t>
            </a:r>
            <a:endParaRPr lang="en-US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3D0055-81EE-9B98-E967-216257FE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101261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im 1. allgemeinen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selektierten Modell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2DA242-F982-E153-57DB-28129B54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73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B349EAE-F5E0-10DB-7263-8ECB19F48540}"/>
              </a:ext>
            </a:extLst>
          </p:cNvPr>
          <p:cNvSpPr txBox="1"/>
          <p:nvPr/>
        </p:nvSpPr>
        <p:spPr>
          <a:xfrm>
            <a:off x="1119052" y="1848064"/>
            <a:ext cx="83210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Treiber, </a:t>
            </a:r>
            <a:r>
              <a:rPr lang="en-US" err="1">
                <a:cs typeface="Calibri"/>
              </a:rPr>
              <a:t>bei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Herausnahme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dem Modell das AIC </a:t>
            </a:r>
            <a:r>
              <a:rPr lang="en-US" err="1">
                <a:cs typeface="Calibri"/>
              </a:rPr>
              <a:t>bedeutend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steigt</a:t>
            </a:r>
            <a:r>
              <a:rPr lang="en-US">
                <a:cs typeface="Calibri"/>
              </a:rPr>
              <a:t>:</a:t>
            </a:r>
            <a:endParaRPr lang="en-US" err="1">
              <a:cs typeface="Calibri"/>
            </a:endParaRPr>
          </a:p>
          <a:p>
            <a:endParaRPr lang="en-US" sz="1600">
              <a:cs typeface="Calibri"/>
            </a:endParaRPr>
          </a:p>
          <a:p>
            <a:endParaRPr lang="en-US" sz="14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graphicFrame>
        <p:nvGraphicFramePr>
          <p:cNvPr id="6" name="Inhaltsplatzhalter 10">
            <a:extLst>
              <a:ext uri="{FF2B5EF4-FFF2-40B4-BE49-F238E27FC236}">
                <a16:creationId xmlns:a16="http://schemas.microsoft.com/office/drawing/2014/main" id="{E808FF90-442E-32DA-69C5-33777AC69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144348"/>
              </p:ext>
            </p:extLst>
          </p:nvPr>
        </p:nvGraphicFramePr>
        <p:xfrm>
          <a:off x="1108363" y="2736272"/>
          <a:ext cx="9789463" cy="2656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783">
                  <a:extLst>
                    <a:ext uri="{9D8B030D-6E8A-4147-A177-3AD203B41FA5}">
                      <a16:colId xmlns:a16="http://schemas.microsoft.com/office/drawing/2014/main" val="4842426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55917159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1379139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295906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54015036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0636004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01450809"/>
                    </a:ext>
                  </a:extLst>
                </a:gridCol>
              </a:tblGrid>
              <a:tr h="461818"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Treiber​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695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Niederschlag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238.06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246.51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287.33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80.44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392.14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177.69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21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 Lufttemperatur​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80.14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-6.41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75.54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224.75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64.27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98.72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1504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einfallende kurzwellige Strahlung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26.18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34.54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106.28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221.04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64.70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24.22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72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oberflächennahe rel. Bodenfeuchte​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2,628.12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920.90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432.52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636.71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237.35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335.95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4516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Schneespeicher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18.72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24.25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57.26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82.96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95.64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202.45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211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Grundwasserstand​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211.98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30.08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188.40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142.44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67.70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104.57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5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303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84A91-EF68-59AC-0750-ECA3EBF3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Relevante Treiber</a:t>
            </a:r>
            <a:endParaRPr lang="en-US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3D0055-81EE-9B98-E967-216257FE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101261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im 2. allgemeinen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selektierten Modell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2DA242-F982-E153-57DB-28129B54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B349EAE-F5E0-10DB-7263-8ECB19F48540}"/>
              </a:ext>
            </a:extLst>
          </p:cNvPr>
          <p:cNvSpPr txBox="1"/>
          <p:nvPr/>
        </p:nvSpPr>
        <p:spPr>
          <a:xfrm>
            <a:off x="1119052" y="1848064"/>
            <a:ext cx="83210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Treiber, </a:t>
            </a:r>
            <a:r>
              <a:rPr lang="en-US" err="1">
                <a:cs typeface="Calibri"/>
              </a:rPr>
              <a:t>bei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Herausnahme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dem Modell das AIC </a:t>
            </a:r>
            <a:r>
              <a:rPr lang="en-US" err="1">
                <a:cs typeface="Calibri"/>
              </a:rPr>
              <a:t>bedeutend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steigt</a:t>
            </a:r>
            <a:r>
              <a:rPr lang="en-US">
                <a:cs typeface="Calibri"/>
              </a:rPr>
              <a:t>:</a:t>
            </a:r>
            <a:endParaRPr lang="en-US" err="1">
              <a:cs typeface="Calibri"/>
            </a:endParaRPr>
          </a:p>
          <a:p>
            <a:endParaRPr lang="en-US" sz="1600">
              <a:cs typeface="Calibri"/>
            </a:endParaRPr>
          </a:p>
          <a:p>
            <a:endParaRPr lang="en-US" sz="14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sp>
        <p:nvSpPr>
          <p:cNvPr id="5" name="Textfeld 1">
            <a:extLst>
              <a:ext uri="{FF2B5EF4-FFF2-40B4-BE49-F238E27FC236}">
                <a16:creationId xmlns:a16="http://schemas.microsoft.com/office/drawing/2014/main" id="{D4D890B5-1934-3800-9022-B0548BDABC6B}"/>
              </a:ext>
            </a:extLst>
          </p:cNvPr>
          <p:cNvSpPr txBox="1"/>
          <p:nvPr/>
        </p:nvSpPr>
        <p:spPr>
          <a:xfrm>
            <a:off x="5785547" y="5471287"/>
            <a:ext cx="621284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25 und </a:t>
            </a:r>
            <a:r>
              <a:rPr lang="en-US" sz="1400" err="1">
                <a:cs typeface="Calibri"/>
              </a:rPr>
              <a:t>weniger</a:t>
            </a:r>
            <a:r>
              <a:rPr lang="en-US" sz="1400">
                <a:cs typeface="Calibri"/>
              </a:rPr>
              <a:t> </a:t>
            </a:r>
            <a:r>
              <a:rPr lang="en-US" sz="1400" err="1">
                <a:cs typeface="Calibri"/>
              </a:rPr>
              <a:t>als</a:t>
            </a:r>
            <a:r>
              <a:rPr lang="en-US" sz="1400">
                <a:cs typeface="Calibri"/>
              </a:rPr>
              <a:t> 50: x</a:t>
            </a:r>
            <a:endParaRPr lang="de-DE"/>
          </a:p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50 und </a:t>
            </a:r>
            <a:r>
              <a:rPr lang="en-US" sz="1400" err="1">
                <a:cs typeface="Calibri"/>
              </a:rPr>
              <a:t>weniger</a:t>
            </a:r>
            <a:r>
              <a:rPr lang="en-US" sz="1400">
                <a:cs typeface="Calibri"/>
              </a:rPr>
              <a:t> </a:t>
            </a:r>
            <a:r>
              <a:rPr lang="en-US" sz="1400" err="1">
                <a:cs typeface="Calibri"/>
              </a:rPr>
              <a:t>als</a:t>
            </a:r>
            <a:r>
              <a:rPr lang="en-US" sz="1400">
                <a:cs typeface="Calibri"/>
              </a:rPr>
              <a:t> 150: xx</a:t>
            </a:r>
          </a:p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150 und </a:t>
            </a:r>
            <a:r>
              <a:rPr lang="en-US" sz="1400" err="1">
                <a:cs typeface="Calibri"/>
              </a:rPr>
              <a:t>weniger</a:t>
            </a:r>
            <a:r>
              <a:rPr lang="en-US" sz="1400">
                <a:cs typeface="Calibri"/>
              </a:rPr>
              <a:t> </a:t>
            </a:r>
            <a:r>
              <a:rPr lang="en-US" sz="1400" err="1">
                <a:cs typeface="Calibri"/>
              </a:rPr>
              <a:t>als</a:t>
            </a:r>
            <a:r>
              <a:rPr lang="en-US" sz="1400">
                <a:cs typeface="Calibri"/>
              </a:rPr>
              <a:t> 300: xxx</a:t>
            </a:r>
          </a:p>
          <a:p>
            <a:pPr algn="r"/>
            <a:r>
              <a:rPr lang="en-US" sz="1400" err="1">
                <a:cs typeface="Calibri"/>
              </a:rPr>
              <a:t>Steigerung</a:t>
            </a:r>
            <a:r>
              <a:rPr lang="en-US" sz="1400">
                <a:cs typeface="Calibri"/>
              </a:rPr>
              <a:t> des AICs um mind. 300: </a:t>
            </a:r>
            <a:r>
              <a:rPr lang="en-US" sz="1400" err="1">
                <a:cs typeface="Calibri"/>
              </a:rPr>
              <a:t>xxxx</a:t>
            </a:r>
            <a:endParaRPr lang="de-DE" err="1">
              <a:cs typeface="Calibri" panose="020F0502020204030204"/>
            </a:endParaRPr>
          </a:p>
        </p:txBody>
      </p:sp>
      <p:graphicFrame>
        <p:nvGraphicFramePr>
          <p:cNvPr id="8" name="Inhaltsplatzhalter 10">
            <a:extLst>
              <a:ext uri="{FF2B5EF4-FFF2-40B4-BE49-F238E27FC236}">
                <a16:creationId xmlns:a16="http://schemas.microsoft.com/office/drawing/2014/main" id="{1AB8D1C8-8A88-3025-4936-6E94C69870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501535"/>
              </p:ext>
            </p:extLst>
          </p:nvPr>
        </p:nvGraphicFramePr>
        <p:xfrm>
          <a:off x="1108363" y="2736272"/>
          <a:ext cx="9789463" cy="2656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783">
                  <a:extLst>
                    <a:ext uri="{9D8B030D-6E8A-4147-A177-3AD203B41FA5}">
                      <a16:colId xmlns:a16="http://schemas.microsoft.com/office/drawing/2014/main" val="4842426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55917159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1379139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295906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54015036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0636004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01450809"/>
                    </a:ext>
                  </a:extLst>
                </a:gridCol>
              </a:tblGrid>
              <a:tr h="461818"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Treiber​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695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 Versickerung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21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 Lufttemperatur​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1504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rel. Luftfeuchte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72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oberflächennahe rel. Bodenfeuchte​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4516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Schneespeicher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211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Grundwasserstand​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x</a:t>
                      </a:r>
                      <a:endParaRPr lang="de-DE" sz="18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err="1">
                          <a:effectLst/>
                        </a:rPr>
                        <a:t>xxxx</a:t>
                      </a:r>
                      <a:endParaRPr lang="de-DE" sz="1800" err="1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5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4743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84A91-EF68-59AC-0750-ECA3EBF3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- Relevante Treiber</a:t>
            </a:r>
            <a:endParaRPr lang="en-US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3D0055-81EE-9B98-E967-216257FE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101261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im 2. allgemeinen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cs typeface="Calibri"/>
              </a:rPr>
              <a:t>selektierten Modell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2DA242-F982-E153-57DB-28129B54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B349EAE-F5E0-10DB-7263-8ECB19F48540}"/>
              </a:ext>
            </a:extLst>
          </p:cNvPr>
          <p:cNvSpPr txBox="1"/>
          <p:nvPr/>
        </p:nvSpPr>
        <p:spPr>
          <a:xfrm>
            <a:off x="1119052" y="1848064"/>
            <a:ext cx="83210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Treiber, </a:t>
            </a:r>
            <a:r>
              <a:rPr lang="en-US" err="1">
                <a:cs typeface="Calibri"/>
              </a:rPr>
              <a:t>bei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Herausnahme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dem Modell das AIC </a:t>
            </a:r>
            <a:r>
              <a:rPr lang="en-US" err="1">
                <a:cs typeface="Calibri"/>
              </a:rPr>
              <a:t>bedeutend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steigt</a:t>
            </a:r>
            <a:r>
              <a:rPr lang="en-US">
                <a:cs typeface="Calibri"/>
              </a:rPr>
              <a:t>:</a:t>
            </a:r>
            <a:endParaRPr lang="en-US" err="1">
              <a:cs typeface="Calibri"/>
            </a:endParaRPr>
          </a:p>
          <a:p>
            <a:endParaRPr lang="en-US" sz="1600">
              <a:cs typeface="Calibri"/>
            </a:endParaRPr>
          </a:p>
          <a:p>
            <a:endParaRPr lang="en-US" sz="14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graphicFrame>
        <p:nvGraphicFramePr>
          <p:cNvPr id="6" name="Inhaltsplatzhalter 10">
            <a:extLst>
              <a:ext uri="{FF2B5EF4-FFF2-40B4-BE49-F238E27FC236}">
                <a16:creationId xmlns:a16="http://schemas.microsoft.com/office/drawing/2014/main" id="{10CE0E6C-DD40-A38B-AC75-611357DB90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3647253"/>
              </p:ext>
            </p:extLst>
          </p:nvPr>
        </p:nvGraphicFramePr>
        <p:xfrm>
          <a:off x="1108363" y="2736272"/>
          <a:ext cx="9789463" cy="2656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783">
                  <a:extLst>
                    <a:ext uri="{9D8B030D-6E8A-4147-A177-3AD203B41FA5}">
                      <a16:colId xmlns:a16="http://schemas.microsoft.com/office/drawing/2014/main" val="4842426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55917159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1379139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295906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54015036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0636004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01450809"/>
                    </a:ext>
                  </a:extLst>
                </a:gridCol>
              </a:tblGrid>
              <a:tr h="461818"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Treiber​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Fränk. Saale,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Isar,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Sommer​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Iller, </a:t>
                      </a:r>
                      <a:endParaRPr lang="de-DE" sz="1200">
                        <a:effectLst/>
                        <a:latin typeface="Arial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effectLst/>
                        </a:rPr>
                        <a:t>Winter​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695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 Versickerung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150.98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261.47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185.21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361.81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226.38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116.87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21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 Lufttemperatur​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22.49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1.34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6.61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5.44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56.21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56.77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1504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rel. Luftfeuchte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168.09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30.10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-0.03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-2.34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12.25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21.71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72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 oberflächennahe rel. Bodenfeuchte​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2,955.28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897.87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497.72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722.79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282.98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328.15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4516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Mittlerer Schneespeicher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43.53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27.94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114.90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52.26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186.15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264.87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211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fontAlgn="base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Grundwasserstand​</a:t>
                      </a:r>
                      <a:endParaRPr lang="de-DE" sz="120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211.16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36.12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200.13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148.47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49.84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effectLst/>
                        </a:rPr>
                        <a:t>426.25</a:t>
                      </a:r>
                      <a:endParaRPr lang="de-DE" sz="1200" dirty="0">
                        <a:effectLst/>
                        <a:latin typeface="Arial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5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029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4957-2783-20E4-7F90-7CD1296E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Modellierung  - DLM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DDA57D-1499-C5A6-D651-E97B062C3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618987"/>
                <a:ext cx="10058400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/>
                  <a:t>Distributed Lag-Modell :</a:t>
                </a:r>
                <a:endParaRPr lang="de-DE" sz="2000"/>
              </a:p>
              <a:p>
                <a:pPr lvl="1"/>
                <a:r>
                  <a:rPr lang="de-DE" sz="2000"/>
                  <a:t>Erfasst die Beziehung zwischen der abhängigen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𝑑𝑟𝑎𝑖𝑛𝑎𝑔𝑒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/>
                  <a:t>und  den unabhängigen 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 …, 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sz="2000"/>
                  <a:t> die mit Verzögerung (Lag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sz="2000"/>
                  <a:t>) in das Modell aufgenommen werden können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de-DE" sz="2000">
                    <a:sym typeface="Wingdings" pitchFamily="2" charset="2"/>
                  </a:rPr>
                  <a:t> Effekt von der Einflussvariable X wird verteilt über mehrere Zeitpunkte modelliert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de-DE" sz="2000"/>
                  <a:t> Umwelteffekte wie bspw. Niederschlag vor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sz="2000"/>
                  <a:t> = 3 Tagen kann Einfluss auf den Abfluss zum jetzigen Zeitpunkt haben</a:t>
                </a:r>
              </a:p>
              <a:p>
                <a:pPr marL="0" indent="0">
                  <a:buNone/>
                </a:pPr>
                <a:r>
                  <a:rPr lang="de-DE" sz="2000">
                    <a:cs typeface="Calibri" panose="020F0502020204030204"/>
                  </a:rPr>
                  <a:t>Ideen für weitere Modellierung:</a:t>
                </a:r>
              </a:p>
              <a:p>
                <a:pPr>
                  <a:buFont typeface="Arial" panose="020F0502020204030204" pitchFamily="34" charset="0"/>
                  <a:buChar char="•"/>
                </a:pPr>
                <a:r>
                  <a:rPr lang="de-DE">
                    <a:cs typeface="Calibri" panose="020F0502020204030204"/>
                  </a:rPr>
                  <a:t> </a:t>
                </a:r>
                <a:r>
                  <a:rPr lang="de-DE" sz="2000">
                    <a:cs typeface="Calibri" panose="020F0502020204030204"/>
                  </a:rPr>
                  <a:t>Logistische Regression mit </a:t>
                </a:r>
                <a:r>
                  <a:rPr lang="de-DE">
                    <a:cs typeface="Calibri" panose="020F0502020204030204"/>
                  </a:rPr>
                  <a:t>D</a:t>
                </a:r>
                <a:r>
                  <a:rPr lang="de-DE" sz="2000">
                    <a:cs typeface="Calibri" panose="020F0502020204030204"/>
                  </a:rPr>
                  <a:t>istributed Lag, anstatt der metrischen Variablen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𝑑𝑟𝑎𝑖𝑛𝑎𝑔𝑒</m:t>
                    </m:r>
                  </m:oMath>
                </a14:m>
                <a:endParaRPr lang="de-DE" sz="2000">
                  <a:cs typeface="Calibri" panose="020F0502020204030204"/>
                </a:endParaRPr>
              </a:p>
              <a:p>
                <a:pPr>
                  <a:buFont typeface="Arial" panose="020F0502020204030204" pitchFamily="34" charset="0"/>
                  <a:buChar char="•"/>
                </a:pPr>
                <a:r>
                  <a:rPr lang="de-DE">
                    <a:cs typeface="Calibri" panose="020F0502020204030204"/>
                  </a:rPr>
                  <a:t> Modellierung von nicht-linearen Beziehungen (</a:t>
                </a:r>
                <a:r>
                  <a:rPr lang="de-DE" b="1">
                    <a:cs typeface="Calibri" panose="020F0502020204030204"/>
                  </a:rPr>
                  <a:t>{</a:t>
                </a:r>
                <a:r>
                  <a:rPr lang="de-DE" b="1" err="1">
                    <a:cs typeface="Calibri" panose="020F0502020204030204"/>
                  </a:rPr>
                  <a:t>dlnm</a:t>
                </a:r>
                <a:r>
                  <a:rPr lang="de-DE" b="1">
                    <a:cs typeface="Calibri" panose="020F0502020204030204"/>
                  </a:rPr>
                  <a:t>}, </a:t>
                </a:r>
                <a:r>
                  <a:rPr lang="de-DE" i="1">
                    <a:cs typeface="Calibri" panose="020F0502020204030204"/>
                  </a:rPr>
                  <a:t>A. </a:t>
                </a:r>
                <a:r>
                  <a:rPr lang="de-DE" i="1" err="1">
                    <a:cs typeface="Calibri" panose="020F0502020204030204"/>
                  </a:rPr>
                  <a:t>Gasparrini</a:t>
                </a:r>
                <a:r>
                  <a:rPr lang="de-DE" i="1">
                    <a:cs typeface="Calibri" panose="020F0502020204030204"/>
                  </a:rPr>
                  <a:t>, 2010</a:t>
                </a:r>
                <a:r>
                  <a:rPr lang="de-DE">
                    <a:cs typeface="Calibri" panose="020F0502020204030204"/>
                  </a:rPr>
                  <a:t>)</a:t>
                </a:r>
                <a:endParaRPr lang="de-DE" sz="2000">
                  <a:cs typeface="Calibri" panose="020F0502020204030204"/>
                </a:endParaRPr>
              </a:p>
              <a:p>
                <a:pPr marL="201168" lvl="1" indent="0">
                  <a:buNone/>
                </a:pPr>
                <a:endParaRPr lang="de-DE" sz="2000"/>
              </a:p>
              <a:p>
                <a:pPr marL="201168" lvl="1" indent="0">
                  <a:buNone/>
                </a:pPr>
                <a:endParaRPr lang="de-DE" sz="2000"/>
              </a:p>
              <a:p>
                <a:pPr marL="201168" lvl="1" indent="0">
                  <a:buNone/>
                </a:pPr>
                <a:endParaRPr lang="de-DE" sz="2000"/>
              </a:p>
              <a:p>
                <a:pPr lvl="1"/>
                <a:endParaRPr lang="de-DE" sz="2000"/>
              </a:p>
              <a:p>
                <a:pPr lvl="1"/>
                <a:endParaRPr lang="de-DE" sz="2000"/>
              </a:p>
              <a:p>
                <a:pPr lvl="1"/>
                <a:endParaRPr lang="de-DE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DDA57D-1499-C5A6-D651-E97B062C3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618987"/>
                <a:ext cx="10058400" cy="4023360"/>
              </a:xfrm>
              <a:blipFill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60FB03-AF72-9C73-97B7-FA0233A2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76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8E9FB-FC86-8EA6-2B82-A2240D045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31"/>
          <a:stretch/>
        </p:blipFill>
        <p:spPr>
          <a:xfrm>
            <a:off x="2140017" y="1927860"/>
            <a:ext cx="7620000" cy="6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909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 - GLM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105C52-BF8B-F1EB-FDFA-92963B18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77</a:t>
            </a:fld>
            <a:endParaRPr lang="en-US"/>
          </a:p>
        </p:txBody>
      </p:sp>
      <p:pic>
        <p:nvPicPr>
          <p:cNvPr id="12" name="Grafik 12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B2039A02-5CBD-77A1-A7B3-E3499E597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0" y="967966"/>
            <a:ext cx="7822657" cy="4821449"/>
          </a:xfrm>
        </p:spPr>
      </p:pic>
    </p:spTree>
    <p:extLst>
      <p:ext uri="{BB962C8B-B14F-4D97-AF65-F5344CB8AC3E}">
        <p14:creationId xmlns:p14="http://schemas.microsoft.com/office/powerpoint/2010/main" val="2997006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Modellierung  - GLM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47D695-6E3F-D8FC-BE96-19F097E5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105C52-BF8B-F1EB-FDFA-92963B18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78</a:t>
            </a:fld>
            <a:endParaRPr lang="en-US"/>
          </a:p>
        </p:txBody>
      </p:sp>
      <p:pic>
        <p:nvPicPr>
          <p:cNvPr id="7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9E68FBD4-C503-0C02-7D34-BB5C1BFD1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8282" y="955245"/>
            <a:ext cx="7895012" cy="4868077"/>
          </a:xfrm>
        </p:spPr>
      </p:pic>
    </p:spTree>
    <p:extLst>
      <p:ext uri="{BB962C8B-B14F-4D97-AF65-F5344CB8AC3E}">
        <p14:creationId xmlns:p14="http://schemas.microsoft.com/office/powerpoint/2010/main" val="10038366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2AB66-6659-8F3E-B36F-22A51757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 - </a:t>
            </a:r>
            <a:r>
              <a:rPr lang="en-US" err="1">
                <a:cs typeface="Calibri Light"/>
              </a:rPr>
              <a:t>Prädiktion</a:t>
            </a:r>
            <a:r>
              <a:rPr lang="en-US">
                <a:cs typeface="Calibri Light"/>
              </a:rPr>
              <a:t> auf </a:t>
            </a:r>
            <a:r>
              <a:rPr lang="en-US" err="1">
                <a:cs typeface="Calibri Light"/>
              </a:rPr>
              <a:t>Testdaten</a:t>
            </a:r>
            <a:endParaRPr lang="de-DE" err="1"/>
          </a:p>
        </p:txBody>
      </p:sp>
      <p:pic>
        <p:nvPicPr>
          <p:cNvPr id="5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463DF075-01D0-0422-7DF4-D0F395064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3" r="1753"/>
          <a:stretch/>
        </p:blipFill>
        <p:spPr>
          <a:xfrm>
            <a:off x="6264592" y="2608365"/>
            <a:ext cx="5991264" cy="345331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7C2C2-A352-5C02-DDD9-E776DD5F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79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8C069-7CAF-F7C7-4B12-AC03A091A0E8}"/>
              </a:ext>
            </a:extLst>
          </p:cNvPr>
          <p:cNvSpPr txBox="1"/>
          <p:nvPr/>
        </p:nvSpPr>
        <p:spPr>
          <a:xfrm>
            <a:off x="5148865" y="2103549"/>
            <a:ext cx="43332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cs typeface="Calibri"/>
              </a:rPr>
              <a:t>Fränkische Saale Salz</a:t>
            </a:r>
            <a:endParaRPr lang="de-DE" sz="2000"/>
          </a:p>
        </p:txBody>
      </p:sp>
      <p:pic>
        <p:nvPicPr>
          <p:cNvPr id="7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97C8F6E3-C844-81BE-0751-403A4C3B8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" t="816" r="7885" b="201"/>
          <a:stretch/>
        </p:blipFill>
        <p:spPr>
          <a:xfrm>
            <a:off x="438225" y="2566284"/>
            <a:ext cx="5805381" cy="3452507"/>
          </a:xfrm>
          <a:prstGeom prst="rect">
            <a:avLst/>
          </a:prstGeom>
        </p:spPr>
      </p:pic>
      <p:pic>
        <p:nvPicPr>
          <p:cNvPr id="12" name="Grafik 21" descr="dunkel (mittlere Sonne) mit einfarbiger Füllung">
            <a:extLst>
              <a:ext uri="{FF2B5EF4-FFF2-40B4-BE49-F238E27FC236}">
                <a16:creationId xmlns:a16="http://schemas.microsoft.com/office/drawing/2014/main" id="{509A0AF6-13B4-B603-A8D4-484F29AF6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9353" y="2079426"/>
            <a:ext cx="587717" cy="587717"/>
          </a:xfrm>
          <a:prstGeom prst="rect">
            <a:avLst/>
          </a:prstGeom>
        </p:spPr>
      </p:pic>
      <p:pic>
        <p:nvPicPr>
          <p:cNvPr id="3" name="Grafik 7">
            <a:extLst>
              <a:ext uri="{FF2B5EF4-FFF2-40B4-BE49-F238E27FC236}">
                <a16:creationId xmlns:a16="http://schemas.microsoft.com/office/drawing/2014/main" id="{9E62C5B4-2A31-2CA1-ACDA-7B1B1D989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533" y="2118843"/>
            <a:ext cx="495300" cy="4953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C53AF27-0DB5-84CF-6992-5AD2F5198C64}"/>
              </a:ext>
            </a:extLst>
          </p:cNvPr>
          <p:cNvSpPr txBox="1"/>
          <p:nvPr/>
        </p:nvSpPr>
        <p:spPr>
          <a:xfrm>
            <a:off x="4775200" y="5697220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0.8772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2A84FB-CE76-9AAC-F7A9-13A305A5F6ED}"/>
              </a:ext>
            </a:extLst>
          </p:cNvPr>
          <p:cNvSpPr txBox="1"/>
          <p:nvPr/>
        </p:nvSpPr>
        <p:spPr>
          <a:xfrm>
            <a:off x="10657839" y="5768339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0.8448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361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268"/>
            <a:ext cx="3200400" cy="2286000"/>
          </a:xfrm>
        </p:spPr>
        <p:txBody>
          <a:bodyPr/>
          <a:lstStyle/>
          <a:p>
            <a:r>
              <a:rPr lang="de-DE">
                <a:cs typeface="Calibri Light"/>
              </a:rPr>
              <a:t>Rahmen des Projekts - Zeitreihe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FF3388-8BE1-B070-B6E9-EE37D1056FE1}"/>
              </a:ext>
            </a:extLst>
          </p:cNvPr>
          <p:cNvSpPr txBox="1"/>
          <p:nvPr/>
        </p:nvSpPr>
        <p:spPr>
          <a:xfrm>
            <a:off x="11159201" y="6642556"/>
            <a:ext cx="118519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800"/>
              <a:t>Für </a:t>
            </a:r>
            <a:r>
              <a:rPr lang="de-DE" sz="800" err="1"/>
              <a:t>member</a:t>
            </a:r>
            <a:r>
              <a:rPr lang="de-DE" sz="800"/>
              <a:t>: „</a:t>
            </a:r>
            <a:r>
              <a:rPr lang="de-DE" sz="800" err="1"/>
              <a:t>kbe</a:t>
            </a:r>
            <a:r>
              <a:rPr lang="de-DE" sz="800"/>
              <a:t>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AFAC4D-76E1-A52A-C16E-BA480A45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 smtClean="0"/>
              <a:pPr/>
              <a:t>8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67AF2A-13FE-5CCE-FFD7-866504745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Inhaltsplatzhalter 1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2D52309-BAD4-2CBC-ACBC-BEAAEE964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</p:spTree>
    <p:extLst>
      <p:ext uri="{BB962C8B-B14F-4D97-AF65-F5344CB8AC3E}">
        <p14:creationId xmlns:p14="http://schemas.microsoft.com/office/powerpoint/2010/main" val="238735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2AB66-6659-8F3E-B36F-22A51757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 - </a:t>
            </a:r>
            <a:r>
              <a:rPr lang="en-US" err="1">
                <a:cs typeface="Calibri Light"/>
              </a:rPr>
              <a:t>Prädiktion</a:t>
            </a:r>
            <a:r>
              <a:rPr lang="en-US">
                <a:cs typeface="Calibri Light"/>
              </a:rPr>
              <a:t> auf </a:t>
            </a:r>
            <a:r>
              <a:rPr lang="en-US" err="1">
                <a:cs typeface="Calibri Light"/>
              </a:rPr>
              <a:t>Testdaten</a:t>
            </a:r>
            <a:endParaRPr lang="de-DE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7C2C2-A352-5C02-DDD9-E776DD5F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80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8C069-7CAF-F7C7-4B12-AC03A091A0E8}"/>
              </a:ext>
            </a:extLst>
          </p:cNvPr>
          <p:cNvSpPr txBox="1"/>
          <p:nvPr/>
        </p:nvSpPr>
        <p:spPr>
          <a:xfrm>
            <a:off x="5492302" y="2103549"/>
            <a:ext cx="43332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cs typeface="Calibri"/>
              </a:rPr>
              <a:t>Iller Kempten</a:t>
            </a:r>
            <a:endParaRPr lang="de-DE" sz="2000"/>
          </a:p>
        </p:txBody>
      </p:sp>
      <p:pic>
        <p:nvPicPr>
          <p:cNvPr id="7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97C8F6E3-C844-81BE-0751-403A4C3B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" r="2622" b="-306"/>
          <a:stretch/>
        </p:blipFill>
        <p:spPr>
          <a:xfrm>
            <a:off x="384563" y="2546543"/>
            <a:ext cx="5988176" cy="3525041"/>
          </a:xfrm>
          <a:prstGeom prst="rect">
            <a:avLst/>
          </a:prstGeom>
        </p:spPr>
      </p:pic>
      <p:pic>
        <p:nvPicPr>
          <p:cNvPr id="3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802856EE-B7A6-A9CC-A037-3AB70AD28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" r="11288" b="377"/>
          <a:stretch/>
        </p:blipFill>
        <p:spPr>
          <a:xfrm>
            <a:off x="6226935" y="2529655"/>
            <a:ext cx="5790798" cy="3523870"/>
          </a:xfrm>
          <a:prstGeom prst="rect">
            <a:avLst/>
          </a:prstGeom>
        </p:spPr>
      </p:pic>
      <p:pic>
        <p:nvPicPr>
          <p:cNvPr id="16" name="Grafik 7">
            <a:extLst>
              <a:ext uri="{FF2B5EF4-FFF2-40B4-BE49-F238E27FC236}">
                <a16:creationId xmlns:a16="http://schemas.microsoft.com/office/drawing/2014/main" id="{53B8D8A8-B448-E226-D5AD-4F6FD7A83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533" y="2118843"/>
            <a:ext cx="495300" cy="495300"/>
          </a:xfrm>
          <a:prstGeom prst="rect">
            <a:avLst/>
          </a:prstGeom>
        </p:spPr>
      </p:pic>
      <p:pic>
        <p:nvPicPr>
          <p:cNvPr id="18" name="Grafik 21" descr="dunkel (mittlere Sonne) mit einfarbiger Füllung">
            <a:extLst>
              <a:ext uri="{FF2B5EF4-FFF2-40B4-BE49-F238E27FC236}">
                <a16:creationId xmlns:a16="http://schemas.microsoft.com/office/drawing/2014/main" id="{A39CFF6A-AFE8-1A76-98F8-0E80ACC21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353" y="2079426"/>
            <a:ext cx="587717" cy="58771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1C14984-9141-DA93-7541-AF39BC973885}"/>
              </a:ext>
            </a:extLst>
          </p:cNvPr>
          <p:cNvSpPr txBox="1"/>
          <p:nvPr/>
        </p:nvSpPr>
        <p:spPr>
          <a:xfrm>
            <a:off x="4775200" y="5697220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0.8851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F31EAA-6E3A-3194-5E86-71A41E6DE044}"/>
              </a:ext>
            </a:extLst>
          </p:cNvPr>
          <p:cNvSpPr txBox="1"/>
          <p:nvPr/>
        </p:nvSpPr>
        <p:spPr>
          <a:xfrm>
            <a:off x="10657839" y="5768339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0.9075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6656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2AB66-6659-8F3E-B36F-22A51757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Modellierung</a:t>
            </a:r>
            <a:r>
              <a:rPr lang="en-US">
                <a:cs typeface="Calibri Light"/>
              </a:rPr>
              <a:t>  - </a:t>
            </a:r>
            <a:r>
              <a:rPr lang="en-US" err="1">
                <a:cs typeface="Calibri Light"/>
              </a:rPr>
              <a:t>Prädiktion</a:t>
            </a:r>
            <a:r>
              <a:rPr lang="en-US">
                <a:cs typeface="Calibri Light"/>
              </a:rPr>
              <a:t> auf </a:t>
            </a:r>
            <a:r>
              <a:rPr lang="en-US" err="1">
                <a:cs typeface="Calibri Light"/>
              </a:rPr>
              <a:t>Testdaten</a:t>
            </a:r>
            <a:endParaRPr lang="de-DE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7C2C2-A352-5C02-DDD9-E776DD5F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81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8C069-7CAF-F7C7-4B12-AC03A091A0E8}"/>
              </a:ext>
            </a:extLst>
          </p:cNvPr>
          <p:cNvSpPr txBox="1"/>
          <p:nvPr/>
        </p:nvSpPr>
        <p:spPr>
          <a:xfrm>
            <a:off x="5492302" y="2103549"/>
            <a:ext cx="43332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cs typeface="Calibri"/>
              </a:rPr>
              <a:t>Isar Mittenwald</a:t>
            </a:r>
            <a:endParaRPr lang="de-DE" sz="2000"/>
          </a:p>
        </p:txBody>
      </p:sp>
      <p:pic>
        <p:nvPicPr>
          <p:cNvPr id="7" name="Grafik 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97C8F6E3-C844-81BE-0751-403A4C3B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3" y="2604026"/>
            <a:ext cx="5995116" cy="3474455"/>
          </a:xfrm>
          <a:prstGeom prst="rect">
            <a:avLst/>
          </a:prstGeom>
        </p:spPr>
      </p:pic>
      <p:pic>
        <p:nvPicPr>
          <p:cNvPr id="9" name="Grafik 7">
            <a:extLst>
              <a:ext uri="{FF2B5EF4-FFF2-40B4-BE49-F238E27FC236}">
                <a16:creationId xmlns:a16="http://schemas.microsoft.com/office/drawing/2014/main" id="{99FA8D84-65DC-B2E3-9DE8-BA785B65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533" y="2118843"/>
            <a:ext cx="495300" cy="495300"/>
          </a:xfrm>
          <a:prstGeom prst="rect">
            <a:avLst/>
          </a:prstGeom>
        </p:spPr>
      </p:pic>
      <p:pic>
        <p:nvPicPr>
          <p:cNvPr id="13" name="Grafik 12" descr="dunkel (mittlere Sonne) mit einfarbiger Füllung">
            <a:extLst>
              <a:ext uri="{FF2B5EF4-FFF2-40B4-BE49-F238E27FC236}">
                <a16:creationId xmlns:a16="http://schemas.microsoft.com/office/drawing/2014/main" id="{99719978-0318-5071-005C-F70D52C11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1549" y="2036496"/>
            <a:ext cx="587717" cy="587717"/>
          </a:xfrm>
          <a:prstGeom prst="rect">
            <a:avLst/>
          </a:prstGeom>
        </p:spPr>
      </p:pic>
      <p:pic>
        <p:nvPicPr>
          <p:cNvPr id="5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463DF075-01D0-0422-7DF4-D0F395064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8171" b="-335"/>
          <a:stretch/>
        </p:blipFill>
        <p:spPr>
          <a:xfrm>
            <a:off x="6168001" y="2662027"/>
            <a:ext cx="5808814" cy="3378184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739FF0D-75E7-C8D5-CC2A-CF0F3B3E6A20}"/>
              </a:ext>
            </a:extLst>
          </p:cNvPr>
          <p:cNvSpPr txBox="1"/>
          <p:nvPr/>
        </p:nvSpPr>
        <p:spPr>
          <a:xfrm>
            <a:off x="4775200" y="5697220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0.928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53EFDF-9298-0828-FD6E-B6D87D7B5FD8}"/>
              </a:ext>
            </a:extLst>
          </p:cNvPr>
          <p:cNvSpPr txBox="1"/>
          <p:nvPr/>
        </p:nvSpPr>
        <p:spPr>
          <a:xfrm>
            <a:off x="10657839" y="5768339"/>
            <a:ext cx="294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AUC: </a:t>
            </a:r>
            <a:r>
              <a:rPr lang="de-DE">
                <a:ea typeface="+mn-lt"/>
                <a:cs typeface="+mn-lt"/>
              </a:rPr>
              <a:t>0.9132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48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F174-14F7-046D-3698-37F59206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Zielvariablen</a:t>
            </a:r>
            <a:r>
              <a:rPr lang="de-DE" sz="2900"/>
              <a:t> -</a:t>
            </a:r>
            <a:br>
              <a:rPr lang="de-DE"/>
            </a:br>
            <a:r>
              <a:rPr lang="de-DE"/>
              <a:t>Abflussmenge &amp; Niedrigwasser-event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1672E9-5F2F-9ED9-C456-B8BF43C6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F47BC08-C5D2-5ACD-9876-073137DC5371}"/>
              </a:ext>
            </a:extLst>
          </p:cNvPr>
          <p:cNvSpPr/>
          <p:nvPr/>
        </p:nvSpPr>
        <p:spPr>
          <a:xfrm>
            <a:off x="10601498" y="2316480"/>
            <a:ext cx="610985" cy="509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B1B509B-930E-1915-1D5D-51E09119EFCD}"/>
              </a:ext>
            </a:extLst>
          </p:cNvPr>
          <p:cNvSpPr/>
          <p:nvPr/>
        </p:nvSpPr>
        <p:spPr>
          <a:xfrm>
            <a:off x="10601498" y="2355273"/>
            <a:ext cx="537557" cy="471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Inhaltsplatzhalter 1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506F4F1-B23E-77D0-BF05-69EE4AE55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436B8CA5-9E07-230D-AFF3-D366C470378E}"/>
              </a:ext>
            </a:extLst>
          </p:cNvPr>
          <p:cNvSpPr/>
          <p:nvPr/>
        </p:nvSpPr>
        <p:spPr>
          <a:xfrm>
            <a:off x="10601498" y="2355273"/>
            <a:ext cx="537557" cy="471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5D57364-CE31-3FE6-8E92-D0A7B3CCF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76264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2615</Words>
  <Application>Microsoft Macintosh PowerPoint</Application>
  <PresentationFormat>Breitbild</PresentationFormat>
  <Paragraphs>784</Paragraphs>
  <Slides>81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88" baseType="lpstr">
      <vt:lpstr>Arial</vt:lpstr>
      <vt:lpstr>Arial,Sans-Serif</vt:lpstr>
      <vt:lpstr>Calibri</vt:lpstr>
      <vt:lpstr>Calibri Light</vt:lpstr>
      <vt:lpstr>Cambria Math</vt:lpstr>
      <vt:lpstr>Wingdings</vt:lpstr>
      <vt:lpstr>Rückblick</vt:lpstr>
      <vt:lpstr>Niedrigwasser in Bayern Statistisches Praktikum</vt:lpstr>
      <vt:lpstr>PowerPoint-Präsentation</vt:lpstr>
      <vt:lpstr>Gliederung</vt:lpstr>
      <vt:lpstr>Rahmen des Projekts</vt:lpstr>
      <vt:lpstr>Rahmen des Projekts - ClimEx-II</vt:lpstr>
      <vt:lpstr>Rahmen des Projekts - Pegelübersicht</vt:lpstr>
      <vt:lpstr>Rahmen des Projekts - Daten</vt:lpstr>
      <vt:lpstr>Rahmen des Projekts - Zeitreihe</vt:lpstr>
      <vt:lpstr>Zielvariablen - Abflussmenge &amp; Niedrigwasser-event</vt:lpstr>
      <vt:lpstr>Rahmen des Projekts - Niedrigwasserevent </vt:lpstr>
      <vt:lpstr>Zielvariablen  - Abflussmenge &amp; Niedrigwasser-event</vt:lpstr>
      <vt:lpstr>Zielvariablen - Abflussmenge &amp; Niedrigwasser-event</vt:lpstr>
      <vt:lpstr>Rahmen des Projekts - Fragestellungen</vt:lpstr>
      <vt:lpstr>Deskriptive Analyse</vt:lpstr>
      <vt:lpstr>Deskriptive Analyse</vt:lpstr>
      <vt:lpstr>Deskriptive Analyse: Daten</vt:lpstr>
      <vt:lpstr>Deskriptive Analyse: Daten</vt:lpstr>
      <vt:lpstr>Deskriptive Analyse: Daten</vt:lpstr>
      <vt:lpstr>Deskriptive Analyse</vt:lpstr>
      <vt:lpstr>Deskriptive Analyse - Anzahl jährlicher Niedrigwasserevents</vt:lpstr>
      <vt:lpstr>Deskriptive Analyse - Anzahl jährlicher Niedrigwasserevents</vt:lpstr>
      <vt:lpstr>Deskriptive Analyse</vt:lpstr>
      <vt:lpstr>Deskriptive Analyse - Konditionale Verteilung von Niedrigwasserevents</vt:lpstr>
      <vt:lpstr>Deskriptive Analyse - Konditionale Verteilung von Niedrigwasserevents</vt:lpstr>
      <vt:lpstr>Deskriptive Analyse</vt:lpstr>
      <vt:lpstr>Deskriptive Analyse - Treiber</vt:lpstr>
      <vt:lpstr>Deskriptive Analyse  - Treiber</vt:lpstr>
      <vt:lpstr>Deskriptive Analyse - Treiber</vt:lpstr>
      <vt:lpstr>Deskriptive Analyse</vt:lpstr>
      <vt:lpstr>Deskriptive Analyse - Korrelation zwischen den Treibern</vt:lpstr>
      <vt:lpstr>Deskriptive Analyse - Korrelation zwischen den Treibern</vt:lpstr>
      <vt:lpstr>Modellierung</vt:lpstr>
      <vt:lpstr>Modellierung</vt:lpstr>
      <vt:lpstr>Modellierung - Einführung in GAMs</vt:lpstr>
      <vt:lpstr>PowerPoint-Präsentation</vt:lpstr>
      <vt:lpstr>PowerPoint-Präsentation</vt:lpstr>
      <vt:lpstr>Modellierung</vt:lpstr>
      <vt:lpstr>Modellierung - Konkrete Modelle</vt:lpstr>
      <vt:lpstr>Modellierung</vt:lpstr>
      <vt:lpstr>- Akaike's Informationskriterium   AIC - Akaike-Informationskriterium</vt:lpstr>
      <vt:lpstr>Modellierung - Relevante Treiber</vt:lpstr>
      <vt:lpstr>Modellierung - Relevante Treiber</vt:lpstr>
      <vt:lpstr>Modellierung</vt:lpstr>
      <vt:lpstr>Isar Mittenwald und Iller Kempten</vt:lpstr>
      <vt:lpstr>Modellierung - Vergleich der Effekte</vt:lpstr>
      <vt:lpstr>Modellierung - Vergleich der Effekte</vt:lpstr>
      <vt:lpstr>Isar Mittenwald und Fränk. Saale Salz</vt:lpstr>
      <vt:lpstr>Modellierung - Vergleich der Effekte</vt:lpstr>
      <vt:lpstr>Modellierung - Vergleich der Effekte</vt:lpstr>
      <vt:lpstr>Modellierung</vt:lpstr>
      <vt:lpstr>Modellierung - Prädiktion</vt:lpstr>
      <vt:lpstr>Modellierung - Prädiktion</vt:lpstr>
      <vt:lpstr>Shiny-App</vt:lpstr>
      <vt:lpstr>Shiny App</vt:lpstr>
      <vt:lpstr>Shiny App – Benutzeroberfläche</vt:lpstr>
      <vt:lpstr>Shiny App – Benutzeroberfläche</vt:lpstr>
      <vt:lpstr>Shiny App – Deskriptive Analyse Tab</vt:lpstr>
      <vt:lpstr>Shiny App – Deskriptive Analyse Tab</vt:lpstr>
      <vt:lpstr>Shiny App – Deskriptive Analyse Tab</vt:lpstr>
      <vt:lpstr>Shiny App – Model Tab</vt:lpstr>
      <vt:lpstr>Shiny App – Model Tab</vt:lpstr>
      <vt:lpstr>Zusammenfassung</vt:lpstr>
      <vt:lpstr>PowerPoint-Präsentation</vt:lpstr>
      <vt:lpstr>Quellen</vt:lpstr>
      <vt:lpstr>Link zur Shiny App</vt:lpstr>
      <vt:lpstr>Anhang</vt:lpstr>
      <vt:lpstr>Anhang</vt:lpstr>
      <vt:lpstr>Anhang</vt:lpstr>
      <vt:lpstr>Anhang</vt:lpstr>
      <vt:lpstr>Anhang</vt:lpstr>
      <vt:lpstr>Anhang</vt:lpstr>
      <vt:lpstr>Modellierung - Relevante Treiber</vt:lpstr>
      <vt:lpstr>Modellierung - Relevante Treiber</vt:lpstr>
      <vt:lpstr>Modellierung - Relevante Treiber</vt:lpstr>
      <vt:lpstr>Modellierung - Relevante Treiber</vt:lpstr>
      <vt:lpstr>Modellierung  - DLM</vt:lpstr>
      <vt:lpstr>Modellierung  - GLM</vt:lpstr>
      <vt:lpstr>Modellierung  - GLM</vt:lpstr>
      <vt:lpstr>Modellierung  - Prädiktion auf Testdaten</vt:lpstr>
      <vt:lpstr>Modellierung  - Prädiktion auf Testdaten</vt:lpstr>
      <vt:lpstr>Modellierung  - Prädiktion auf Testdaten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Niedrigwasser in Bayern</dc:title>
  <dc:creator>Lisa Kleinlein</dc:creator>
  <cp:lastModifiedBy>Jonas Schernich</cp:lastModifiedBy>
  <cp:revision>5</cp:revision>
  <dcterms:created xsi:type="dcterms:W3CDTF">2023-03-07T10:07:33Z</dcterms:created>
  <dcterms:modified xsi:type="dcterms:W3CDTF">2023-05-04T13:18:17Z</dcterms:modified>
</cp:coreProperties>
</file>